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94"/>
  </p:notesMasterIdLst>
  <p:handoutMasterIdLst>
    <p:handoutMasterId r:id="rId95"/>
  </p:handoutMasterIdLst>
  <p:sldIdLst>
    <p:sldId id="257" r:id="rId2"/>
    <p:sldId id="356" r:id="rId3"/>
    <p:sldId id="350" r:id="rId4"/>
    <p:sldId id="497" r:id="rId5"/>
    <p:sldId id="423" r:id="rId6"/>
    <p:sldId id="566" r:id="rId7"/>
    <p:sldId id="565" r:id="rId8"/>
    <p:sldId id="498" r:id="rId9"/>
    <p:sldId id="499" r:id="rId10"/>
    <p:sldId id="500" r:id="rId11"/>
    <p:sldId id="501" r:id="rId12"/>
    <p:sldId id="502" r:id="rId13"/>
    <p:sldId id="503" r:id="rId14"/>
    <p:sldId id="504" r:id="rId15"/>
    <p:sldId id="505" r:id="rId16"/>
    <p:sldId id="506" r:id="rId17"/>
    <p:sldId id="507" r:id="rId18"/>
    <p:sldId id="508" r:id="rId19"/>
    <p:sldId id="509" r:id="rId20"/>
    <p:sldId id="510" r:id="rId21"/>
    <p:sldId id="511" r:id="rId22"/>
    <p:sldId id="512" r:id="rId23"/>
    <p:sldId id="513" r:id="rId24"/>
    <p:sldId id="514" r:id="rId25"/>
    <p:sldId id="515" r:id="rId26"/>
    <p:sldId id="516" r:id="rId27"/>
    <p:sldId id="517" r:id="rId28"/>
    <p:sldId id="518" r:id="rId29"/>
    <p:sldId id="519" r:id="rId30"/>
    <p:sldId id="520" r:id="rId31"/>
    <p:sldId id="521" r:id="rId32"/>
    <p:sldId id="522" r:id="rId33"/>
    <p:sldId id="523" r:id="rId34"/>
    <p:sldId id="524" r:id="rId35"/>
    <p:sldId id="525" r:id="rId36"/>
    <p:sldId id="527" r:id="rId37"/>
    <p:sldId id="528" r:id="rId38"/>
    <p:sldId id="529" r:id="rId39"/>
    <p:sldId id="530" r:id="rId40"/>
    <p:sldId id="531" r:id="rId41"/>
    <p:sldId id="354" r:id="rId42"/>
    <p:sldId id="532" r:id="rId43"/>
    <p:sldId id="533" r:id="rId44"/>
    <p:sldId id="534" r:id="rId45"/>
    <p:sldId id="535" r:id="rId46"/>
    <p:sldId id="536" r:id="rId47"/>
    <p:sldId id="537" r:id="rId48"/>
    <p:sldId id="538" r:id="rId49"/>
    <p:sldId id="539" r:id="rId50"/>
    <p:sldId id="427" r:id="rId51"/>
    <p:sldId id="368" r:id="rId52"/>
    <p:sldId id="399" r:id="rId53"/>
    <p:sldId id="400" r:id="rId54"/>
    <p:sldId id="401" r:id="rId55"/>
    <p:sldId id="402" r:id="rId56"/>
    <p:sldId id="403" r:id="rId57"/>
    <p:sldId id="404" r:id="rId58"/>
    <p:sldId id="405" r:id="rId59"/>
    <p:sldId id="406" r:id="rId60"/>
    <p:sldId id="407" r:id="rId61"/>
    <p:sldId id="408" r:id="rId62"/>
    <p:sldId id="409" r:id="rId63"/>
    <p:sldId id="410" r:id="rId64"/>
    <p:sldId id="411" r:id="rId65"/>
    <p:sldId id="412" r:id="rId66"/>
    <p:sldId id="413" r:id="rId67"/>
    <p:sldId id="414" r:id="rId68"/>
    <p:sldId id="540" r:id="rId69"/>
    <p:sldId id="543" r:id="rId70"/>
    <p:sldId id="541" r:id="rId71"/>
    <p:sldId id="546" r:id="rId72"/>
    <p:sldId id="542" r:id="rId73"/>
    <p:sldId id="544" r:id="rId74"/>
    <p:sldId id="545" r:id="rId75"/>
    <p:sldId id="547" r:id="rId76"/>
    <p:sldId id="548" r:id="rId77"/>
    <p:sldId id="549" r:id="rId78"/>
    <p:sldId id="550" r:id="rId79"/>
    <p:sldId id="551" r:id="rId80"/>
    <p:sldId id="567" r:id="rId81"/>
    <p:sldId id="552" r:id="rId82"/>
    <p:sldId id="553" r:id="rId83"/>
    <p:sldId id="557" r:id="rId84"/>
    <p:sldId id="559" r:id="rId85"/>
    <p:sldId id="554" r:id="rId86"/>
    <p:sldId id="555" r:id="rId87"/>
    <p:sldId id="556" r:id="rId88"/>
    <p:sldId id="561" r:id="rId89"/>
    <p:sldId id="562" r:id="rId90"/>
    <p:sldId id="563" r:id="rId91"/>
    <p:sldId id="564" r:id="rId92"/>
    <p:sldId id="281" r:id="rId93"/>
  </p:sldIdLst>
  <p:sldSz cx="12192000" cy="6858000"/>
  <p:notesSz cx="6858000" cy="9144000"/>
  <p:embeddedFontLst>
    <p:embeddedFont>
      <p:font typeface="新宋体" pitchFamily="49" charset="-122"/>
      <p:regular r:id="rId96"/>
    </p:embeddedFont>
    <p:embeddedFont>
      <p:font typeface="Impact" pitchFamily="34" charset="0"/>
      <p:regular r:id="rId97"/>
    </p:embeddedFont>
    <p:embeddedFont>
      <p:font typeface="华文仿宋" pitchFamily="2" charset="-122"/>
      <p:regular r:id="rId98"/>
    </p:embeddedFont>
    <p:embeddedFont>
      <p:font typeface="Calibri" pitchFamily="34" charset="0"/>
      <p:regular r:id="rId99"/>
      <p:bold r:id="rId100"/>
      <p:italic r:id="rId101"/>
      <p:boldItalic r:id="rId102"/>
    </p:embeddedFont>
    <p:embeddedFont>
      <p:font typeface="Copperplate Gothic Bold" pitchFamily="34" charset="0"/>
      <p:regular r:id="rId103"/>
    </p:embeddedFont>
    <p:embeddedFont>
      <p:font typeface="微软雅黑" pitchFamily="34" charset="-122"/>
      <p:regular r:id="rId104"/>
      <p:bold r:id="rId105"/>
    </p:embeddedFont>
    <p:embeddedFont>
      <p:font typeface="仿宋" pitchFamily="49" charset="-122"/>
      <p:regular r:id="rId10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33CC"/>
    <a:srgbClr val="23538D"/>
    <a:srgbClr val="204C82"/>
    <a:srgbClr val="3379CD"/>
    <a:srgbClr val="339933"/>
    <a:srgbClr val="00CC00"/>
    <a:srgbClr val="28A9D6"/>
    <a:srgbClr val="7FCCE7"/>
    <a:srgbClr val="4AB7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78370" autoAdjust="0"/>
  </p:normalViewPr>
  <p:slideViewPr>
    <p:cSldViewPr showGuides="1">
      <p:cViewPr>
        <p:scale>
          <a:sx n="66" d="100"/>
          <a:sy n="66" d="100"/>
        </p:scale>
        <p:origin x="-990" y="-72"/>
      </p:cViewPr>
      <p:guideLst>
        <p:guide orient="horz" pos="394"/>
        <p:guide orient="horz" pos="1276"/>
        <p:guide orient="horz" pos="3808"/>
        <p:guide orient="horz" pos="3117"/>
        <p:guide orient="horz" pos="2772"/>
        <p:guide orient="horz" pos="3283"/>
        <p:guide pos="3862"/>
        <p:guide pos="928"/>
        <p:guide pos="7650"/>
        <p:guide pos="7015"/>
        <p:guide pos="1255"/>
        <p:guide pos="6296"/>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80"/>
        <p:guide pos="217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7.fntdata"/><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8.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t>2019/6/13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t>‹#›</a:t>
            </a:fld>
            <a:endParaRPr lang="zh-CN" altLang="en-US"/>
          </a:p>
        </p:txBody>
      </p:sp>
    </p:spTree>
    <p:extLst>
      <p:ext uri="{BB962C8B-B14F-4D97-AF65-F5344CB8AC3E}">
        <p14:creationId xmlns:p14="http://schemas.microsoft.com/office/powerpoint/2010/main" val="16927018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t>2019/6/13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t>‹#›</a:t>
            </a:fld>
            <a:endParaRPr lang="zh-CN" altLang="en-US"/>
          </a:p>
        </p:txBody>
      </p:sp>
    </p:spTree>
    <p:extLst>
      <p:ext uri="{BB962C8B-B14F-4D97-AF65-F5344CB8AC3E}">
        <p14:creationId xmlns:p14="http://schemas.microsoft.com/office/powerpoint/2010/main" val="800001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so.com/s?q=%E6%96%AD%E8%B7%AF%E5%99%A8&amp;ie=utf-8&amp;src=internal_wenda_recommend_textn" TargetMode="External"/><Relationship Id="rId7" Type="http://schemas.openxmlformats.org/officeDocument/2006/relationships/hyperlink" Target="http://www.so.com/s?q=%E5%9C%B0%E7%BA%BF&amp;ie=utf-8&amp;src=internal_wenda_recommend_text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www.so.com/s?q=%E6%8E%A5%E5%9C%B0%E5%BC%80%E5%85%B3&amp;ie=utf-8&amp;src=internal_wenda_recommend_textn" TargetMode="External"/><Relationship Id="rId5" Type="http://schemas.openxmlformats.org/officeDocument/2006/relationships/hyperlink" Target="http://www.so.com/s?q=%E6%8E%A5%E5%9C%B0%E7%BA%BF&amp;ie=utf-8&amp;src=internal_wenda_recommend_textn" TargetMode="External"/><Relationship Id="rId4" Type="http://schemas.openxmlformats.org/officeDocument/2006/relationships/hyperlink" Target="http://www.so.com/s?q=%E9%9A%94%E7%A6%BB%E5%BC%80%E5%85%B3&amp;ie=utf-8&amp;src=internal_wenda_recommend_text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10</a:t>
            </a:fld>
            <a:endParaRPr lang="zh-CN" altLang="en-US"/>
          </a:p>
        </p:txBody>
      </p:sp>
    </p:spTree>
    <p:extLst>
      <p:ext uri="{BB962C8B-B14F-4D97-AF65-F5344CB8AC3E}">
        <p14:creationId xmlns:p14="http://schemas.microsoft.com/office/powerpoint/2010/main" val="2576695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11</a:t>
            </a:fld>
            <a:endParaRPr lang="zh-CN" altLang="en-US"/>
          </a:p>
        </p:txBody>
      </p:sp>
    </p:spTree>
    <p:extLst>
      <p:ext uri="{BB962C8B-B14F-4D97-AF65-F5344CB8AC3E}">
        <p14:creationId xmlns:p14="http://schemas.microsoft.com/office/powerpoint/2010/main" val="4065094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考试</a:t>
            </a:r>
            <a:r>
              <a:rPr lang="en-US" altLang="zh-CN" sz="1200" kern="1200" dirty="0" smtClean="0">
                <a:solidFill>
                  <a:schemeClr val="tx1"/>
                </a:solidFill>
                <a:effectLst/>
                <a:latin typeface="+mn-lt"/>
                <a:ea typeface="+mn-ea"/>
                <a:cs typeface="+mn-cs"/>
              </a:rPr>
              <a:t>ABB GS-SZ</a:t>
            </a:r>
            <a:r>
              <a:rPr lang="zh-CN" altLang="zh-CN" sz="1200" kern="1200" dirty="0" smtClean="0">
                <a:solidFill>
                  <a:schemeClr val="tx1"/>
                </a:solidFill>
                <a:effectLst/>
                <a:latin typeface="+mn-lt"/>
                <a:ea typeface="+mn-ea"/>
                <a:cs typeface="+mn-cs"/>
              </a:rPr>
              <a:t>开关柜断路器小车摇进摇出手动操作前提及步骤</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12</a:t>
            </a:fld>
            <a:endParaRPr lang="zh-CN" altLang="en-US"/>
          </a:p>
        </p:txBody>
      </p:sp>
    </p:spTree>
    <p:extLst>
      <p:ext uri="{BB962C8B-B14F-4D97-AF65-F5344CB8AC3E}">
        <p14:creationId xmlns:p14="http://schemas.microsoft.com/office/powerpoint/2010/main" val="1911695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描述</a:t>
            </a:r>
            <a:r>
              <a:rPr lang="en-US" altLang="zh-CN" sz="1200" kern="1200" dirty="0" smtClean="0">
                <a:solidFill>
                  <a:schemeClr val="tx1"/>
                </a:solidFill>
                <a:effectLst/>
                <a:latin typeface="+mn-lt"/>
                <a:ea typeface="+mn-ea"/>
                <a:cs typeface="+mn-cs"/>
              </a:rPr>
              <a:t>ABB GS-SZ</a:t>
            </a:r>
            <a:r>
              <a:rPr lang="zh-CN" altLang="zh-CN" sz="1200" kern="1200" dirty="0" smtClean="0">
                <a:solidFill>
                  <a:schemeClr val="tx1"/>
                </a:solidFill>
                <a:effectLst/>
                <a:latin typeface="+mn-lt"/>
                <a:ea typeface="+mn-ea"/>
                <a:cs typeface="+mn-cs"/>
              </a:rPr>
              <a:t>开关柜接地开关手动操作前提及步骤。</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18</a:t>
            </a:fld>
            <a:endParaRPr lang="zh-CN" altLang="en-US"/>
          </a:p>
        </p:txBody>
      </p:sp>
    </p:spTree>
    <p:extLst>
      <p:ext uri="{BB962C8B-B14F-4D97-AF65-F5344CB8AC3E}">
        <p14:creationId xmlns:p14="http://schemas.microsoft.com/office/powerpoint/2010/main" val="258893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描述施耐德</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Masterpact</a:t>
            </a:r>
            <a:r>
              <a:rPr lang="en-US" altLang="zh-CN" sz="1200" kern="1200" dirty="0" smtClean="0">
                <a:solidFill>
                  <a:schemeClr val="tx1"/>
                </a:solidFill>
                <a:effectLst/>
                <a:latin typeface="+mn-lt"/>
                <a:ea typeface="+mn-ea"/>
                <a:cs typeface="+mn-cs"/>
              </a:rPr>
              <a:t> MT</a:t>
            </a:r>
            <a:r>
              <a:rPr lang="zh-CN" altLang="zh-CN" sz="1200" kern="1200" dirty="0" smtClean="0">
                <a:solidFill>
                  <a:schemeClr val="tx1"/>
                </a:solidFill>
                <a:effectLst/>
                <a:latin typeface="+mn-lt"/>
                <a:ea typeface="+mn-ea"/>
                <a:cs typeface="+mn-cs"/>
              </a:rPr>
              <a:t>断路器小车位置与一次二次回路连接状态。（</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分）</a:t>
            </a:r>
          </a:p>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39</a:t>
            </a:fld>
            <a:endParaRPr lang="zh-CN" altLang="en-US"/>
          </a:p>
        </p:txBody>
      </p:sp>
    </p:spTree>
    <p:extLst>
      <p:ext uri="{BB962C8B-B14F-4D97-AF65-F5344CB8AC3E}">
        <p14:creationId xmlns:p14="http://schemas.microsoft.com/office/powerpoint/2010/main" val="3426854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49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2</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66</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施耐德</a:t>
            </a:r>
            <a:r>
              <a:rPr lang="en-US" altLang="zh-CN" sz="1200" kern="1200" dirty="0" smtClean="0">
                <a:solidFill>
                  <a:schemeClr val="tx1"/>
                </a:solidFill>
                <a:effectLst/>
                <a:latin typeface="+mn-lt"/>
                <a:ea typeface="+mn-ea"/>
                <a:cs typeface="+mn-cs"/>
              </a:rPr>
              <a:t>WATSNB-400/250-4CBR</a:t>
            </a:r>
            <a:r>
              <a:rPr lang="zh-CN" altLang="zh-CN" sz="1200" kern="1200" dirty="0" smtClean="0">
                <a:solidFill>
                  <a:schemeClr val="tx1"/>
                </a:solidFill>
                <a:effectLst/>
                <a:latin typeface="+mn-lt"/>
                <a:ea typeface="+mn-ea"/>
                <a:cs typeface="+mn-cs"/>
              </a:rPr>
              <a:t>自动</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手控强切</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手动三种工作模式切换的操作。（</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分）</a:t>
            </a:r>
          </a:p>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83</a:t>
            </a:fld>
            <a:endParaRPr lang="zh-CN" altLang="en-US"/>
          </a:p>
        </p:txBody>
      </p:sp>
    </p:spTree>
    <p:extLst>
      <p:ext uri="{BB962C8B-B14F-4D97-AF65-F5344CB8AC3E}">
        <p14:creationId xmlns:p14="http://schemas.microsoft.com/office/powerpoint/2010/main" val="166180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在应急状态下如何将施耐德</a:t>
            </a:r>
            <a:r>
              <a:rPr lang="en-US" altLang="zh-CN" sz="1200" kern="1200" dirty="0" smtClean="0">
                <a:solidFill>
                  <a:schemeClr val="tx1"/>
                </a:solidFill>
                <a:effectLst/>
                <a:latin typeface="+mn-lt"/>
                <a:ea typeface="+mn-ea"/>
                <a:cs typeface="+mn-cs"/>
              </a:rPr>
              <a:t>-WATSNA32/4</a:t>
            </a:r>
            <a:r>
              <a:rPr lang="zh-CN" altLang="zh-CN" sz="1200" kern="1200" dirty="0" smtClean="0">
                <a:solidFill>
                  <a:schemeClr val="tx1"/>
                </a:solidFill>
                <a:effectLst/>
                <a:latin typeface="+mn-lt"/>
                <a:ea typeface="+mn-ea"/>
                <a:cs typeface="+mn-cs"/>
              </a:rPr>
              <a:t>开关Ⅰ路切换至Ⅱ供电？（</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分）</a:t>
            </a:r>
          </a:p>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88</a:t>
            </a:fld>
            <a:endParaRPr lang="zh-CN" altLang="en-US"/>
          </a:p>
        </p:txBody>
      </p:sp>
    </p:spTree>
    <p:extLst>
      <p:ext uri="{BB962C8B-B14F-4D97-AF65-F5344CB8AC3E}">
        <p14:creationId xmlns:p14="http://schemas.microsoft.com/office/powerpoint/2010/main" val="2842073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A-5</a:t>
            </a:r>
            <a:r>
              <a:rPr lang="zh-CN" altLang="zh-CN" sz="1200" kern="1200" dirty="0" smtClean="0">
                <a:solidFill>
                  <a:schemeClr val="tx1"/>
                </a:solidFill>
                <a:effectLst/>
                <a:latin typeface="+mn-lt"/>
                <a:ea typeface="+mn-ea"/>
                <a:cs typeface="+mn-cs"/>
              </a:rPr>
              <a:t>数据中心机房精密空调</a:t>
            </a:r>
            <a:r>
              <a:rPr lang="en-US" altLang="zh-CN" sz="1200" kern="1200" dirty="0" smtClean="0">
                <a:solidFill>
                  <a:schemeClr val="tx1"/>
                </a:solidFill>
                <a:effectLst/>
                <a:latin typeface="+mn-lt"/>
                <a:ea typeface="+mn-ea"/>
                <a:cs typeface="+mn-cs"/>
              </a:rPr>
              <a:t>ATS</a:t>
            </a:r>
            <a:r>
              <a:rPr lang="zh-CN" altLang="zh-CN" sz="1200" kern="1200" dirty="0" smtClean="0">
                <a:solidFill>
                  <a:schemeClr val="tx1"/>
                </a:solidFill>
                <a:effectLst/>
                <a:latin typeface="+mn-lt"/>
                <a:ea typeface="+mn-ea"/>
                <a:cs typeface="+mn-cs"/>
              </a:rPr>
              <a:t>设置规则。（</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分）</a:t>
            </a:r>
          </a:p>
        </p:txBody>
      </p:sp>
      <p:sp>
        <p:nvSpPr>
          <p:cNvPr id="4" name="灯片编号占位符 3"/>
          <p:cNvSpPr>
            <a:spLocks noGrp="1"/>
          </p:cNvSpPr>
          <p:nvPr>
            <p:ph type="sldNum" sz="quarter" idx="10"/>
          </p:nvPr>
        </p:nvSpPr>
        <p:spPr/>
        <p:txBody>
          <a:bodyPr/>
          <a:lstStyle/>
          <a:p>
            <a:fld id="{7502BD0B-23ED-4A76-9C99-2E249C5C7E4F}" type="slidenum">
              <a:rPr lang="zh-CN" altLang="en-US" smtClean="0"/>
              <a:t>90</a:t>
            </a:fld>
            <a:endParaRPr lang="zh-CN" altLang="en-US"/>
          </a:p>
        </p:txBody>
      </p:sp>
    </p:spTree>
    <p:extLst>
      <p:ext uri="{BB962C8B-B14F-4D97-AF65-F5344CB8AC3E}">
        <p14:creationId xmlns:p14="http://schemas.microsoft.com/office/powerpoint/2010/main" val="3472328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、防止误分、合</a:t>
            </a:r>
            <a:r>
              <a:rPr lang="zh-CN" altLang="en-US" sz="1200" b="0" i="0" u="none" strike="noStrike" kern="1200" dirty="0" smtClean="0">
                <a:solidFill>
                  <a:schemeClr val="tx1"/>
                </a:solidFill>
                <a:effectLst/>
                <a:latin typeface="+mn-lt"/>
                <a:ea typeface="+mn-ea"/>
                <a:cs typeface="+mn-cs"/>
                <a:hlinkClick r:id="rId3"/>
              </a:rPr>
              <a:t>断路器</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、防止带负荷分、合</a:t>
            </a:r>
            <a:r>
              <a:rPr lang="zh-CN" altLang="en-US" sz="1200" b="0" i="0" u="none" strike="noStrike" kern="1200" dirty="0" smtClean="0">
                <a:solidFill>
                  <a:schemeClr val="tx1"/>
                </a:solidFill>
                <a:effectLst/>
                <a:latin typeface="+mn-lt"/>
                <a:ea typeface="+mn-ea"/>
                <a:cs typeface="+mn-cs"/>
                <a:hlinkClick r:id="rId4"/>
              </a:rPr>
              <a:t>隔离开关</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、防止带电挂</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合</a:t>
            </a:r>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5"/>
              </a:rPr>
              <a:t>接地线</a:t>
            </a:r>
            <a:r>
              <a:rPr lang="en-US" altLang="zh-CN" sz="1200" b="0" i="0"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hlinkClick r:id="rId6"/>
              </a:rPr>
              <a:t>接地开关</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、防止带</a:t>
            </a:r>
            <a:r>
              <a:rPr lang="zh-CN" altLang="en-US" sz="1200" b="0" i="0" u="none" strike="noStrike" kern="1200" dirty="0" smtClean="0">
                <a:solidFill>
                  <a:schemeClr val="tx1"/>
                </a:solidFill>
                <a:effectLst/>
                <a:latin typeface="+mn-lt"/>
                <a:ea typeface="+mn-ea"/>
                <a:cs typeface="+mn-cs"/>
                <a:hlinkClick r:id="rId7"/>
              </a:rPr>
              <a:t>地线</a:t>
            </a:r>
            <a:r>
              <a:rPr lang="zh-CN" altLang="en-US" sz="1200" b="0" i="0" kern="1200" dirty="0" smtClean="0">
                <a:solidFill>
                  <a:schemeClr val="tx1"/>
                </a:solidFill>
                <a:effectLst/>
                <a:latin typeface="+mn-lt"/>
                <a:ea typeface="+mn-ea"/>
                <a:cs typeface="+mn-cs"/>
              </a:rPr>
              <a:t>送电。</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、防止误入带电间隔</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3</a:t>
            </a:fld>
            <a:endParaRPr lang="zh-CN" altLang="en-US"/>
          </a:p>
        </p:txBody>
      </p:sp>
    </p:spTree>
    <p:extLst>
      <p:ext uri="{BB962C8B-B14F-4D97-AF65-F5344CB8AC3E}">
        <p14:creationId xmlns:p14="http://schemas.microsoft.com/office/powerpoint/2010/main" val="415746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开关分为：隔离、负荷、断路</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考试</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6</a:t>
            </a:fld>
            <a:endParaRPr lang="zh-CN" altLang="en-US"/>
          </a:p>
        </p:txBody>
      </p:sp>
    </p:spTree>
    <p:extLst>
      <p:ext uri="{BB962C8B-B14F-4D97-AF65-F5344CB8AC3E}">
        <p14:creationId xmlns:p14="http://schemas.microsoft.com/office/powerpoint/2010/main" val="352515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考试</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7</a:t>
            </a:fld>
            <a:endParaRPr lang="zh-CN" altLang="en-US"/>
          </a:p>
        </p:txBody>
      </p:sp>
    </p:spTree>
    <p:extLst>
      <p:ext uri="{BB962C8B-B14F-4D97-AF65-F5344CB8AC3E}">
        <p14:creationId xmlns:p14="http://schemas.microsoft.com/office/powerpoint/2010/main" val="390718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三种馈线柜，冷机启动</a:t>
            </a:r>
            <a:r>
              <a:rPr lang="zh-CN" altLang="en-US" dirty="0" smtClean="0"/>
              <a:t>柜</a:t>
            </a:r>
            <a:r>
              <a:rPr lang="en-US" altLang="zh-CN" dirty="0" smtClean="0"/>
              <a:t>,</a:t>
            </a:r>
            <a:r>
              <a:rPr lang="zh-CN" altLang="en-US" dirty="0" smtClean="0"/>
              <a:t>油机并机柜</a:t>
            </a:r>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8</a:t>
            </a:fld>
            <a:endParaRPr lang="zh-CN" altLang="en-US"/>
          </a:p>
        </p:txBody>
      </p:sp>
    </p:spTree>
    <p:extLst>
      <p:ext uri="{BB962C8B-B14F-4D97-AF65-F5344CB8AC3E}">
        <p14:creationId xmlns:p14="http://schemas.microsoft.com/office/powerpoint/2010/main" val="3519686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高压室馈线柜</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9</a:t>
            </a:fld>
            <a:endParaRPr lang="zh-CN" altLang="en-US"/>
          </a:p>
        </p:txBody>
      </p:sp>
    </p:spTree>
    <p:extLst>
      <p:ext uri="{BB962C8B-B14F-4D97-AF65-F5344CB8AC3E}">
        <p14:creationId xmlns:p14="http://schemas.microsoft.com/office/powerpoint/2010/main" val="4239592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22886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润泽科技数据中心</a:t>
            </a:r>
          </a:p>
          <a:p>
            <a:pPr algn="ctr"/>
            <a:endParaRPr lang="en-US" altLang="zh-CN" sz="3200" b="1" dirty="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726940" y="6093460"/>
            <a:ext cx="2737485"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LOGO"/>
          <p:cNvPicPr>
            <a:picLocks noChangeAspect="1"/>
          </p:cNvPicPr>
          <p:nvPr userDrawn="1"/>
        </p:nvPicPr>
        <p:blipFill>
          <a:blip r:embed="rId3"/>
          <a:stretch>
            <a:fillRect/>
          </a:stretch>
        </p:blipFill>
        <p:spPr>
          <a:xfrm>
            <a:off x="8230235" y="18542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a:solidFill>
                  <a:schemeClr val="accent1"/>
                </a:solidFill>
              </a:rPr>
              <a:t>目录</a:t>
            </a:r>
          </a:p>
        </p:txBody>
      </p:sp>
      <p:pic>
        <p:nvPicPr>
          <p:cNvPr id="2" name="图片 1" descr="LOGO"/>
          <p:cNvPicPr>
            <a:picLocks noChangeAspect="1"/>
          </p:cNvPicPr>
          <p:nvPr userDrawn="1"/>
        </p:nvPicPr>
        <p:blipFill>
          <a:blip r:embed="rId2"/>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p>
        </p:txBody>
      </p:sp>
      <p:pic>
        <p:nvPicPr>
          <p:cNvPr id="2" name="图片 1" descr="LOGO"/>
          <p:cNvPicPr>
            <a:picLocks noChangeAspect="1"/>
          </p:cNvPicPr>
          <p:nvPr userDrawn="1"/>
        </p:nvPicPr>
        <p:blipFill>
          <a:blip r:embed="rId2"/>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728210" y="6093460"/>
            <a:ext cx="2736215"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pic>
        <p:nvPicPr>
          <p:cNvPr id="2" name="图片 1" descr="LOGO"/>
          <p:cNvPicPr>
            <a:picLocks noChangeAspect="1"/>
          </p:cNvPicPr>
          <p:nvPr userDrawn="1"/>
        </p:nvPicPr>
        <p:blipFill>
          <a:blip r:embed="rId3"/>
          <a:stretch>
            <a:fillRect/>
          </a:stretch>
        </p:blipFill>
        <p:spPr>
          <a:xfrm>
            <a:off x="8230870" y="23304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www.so.com/s?q=%E6%96%AD%E8%B7%AF%E5%99%A8&amp;ie=utf-8&amp;src=internal_wenda_recommend_textn" TargetMode="External"/><Relationship Id="rId7" Type="http://schemas.openxmlformats.org/officeDocument/2006/relationships/hyperlink" Target="http://www.so.com/s?q=%E5%9C%B0%E7%BA%BF&amp;ie=utf-8&amp;src=internal_wenda_recommend_textn"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so.com/s?q=%E6%8E%A5%E5%9C%B0%E5%BC%80%E5%85%B3&amp;ie=utf-8&amp;src=internal_wenda_recommend_textn" TargetMode="External"/><Relationship Id="rId5" Type="http://schemas.openxmlformats.org/officeDocument/2006/relationships/hyperlink" Target="http://www.so.com/s?q=%E6%8E%A5%E5%9C%B0%E7%BA%BF&amp;ie=utf-8&amp;src=internal_wenda_recommend_textn" TargetMode="External"/><Relationship Id="rId4" Type="http://schemas.openxmlformats.org/officeDocument/2006/relationships/hyperlink" Target="http://www.so.com/s?q=%E9%9A%94%E7%A6%BB%E5%BC%80%E5%85%B3&amp;ie=utf-8&amp;src=internal_wenda_recommend_textn"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3215680" y="3348281"/>
            <a:ext cx="5387481"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开关</a:t>
            </a:r>
            <a:r>
              <a:rPr lang="zh-CN" altLang="en-US" sz="3200" b="1" dirty="0" smtClean="0">
                <a:ln w="3175">
                  <a:solidFill>
                    <a:srgbClr val="31A5D7"/>
                  </a:solidFill>
                </a:ln>
                <a:solidFill>
                  <a:schemeClr val="bg1"/>
                </a:solidFill>
                <a:latin typeface="+mj-ea"/>
                <a:ea typeface="+mj-ea"/>
              </a:rPr>
              <a:t>类设备操作</a:t>
            </a:r>
            <a:r>
              <a:rPr lang="zh-CN" altLang="en-US" sz="3200" b="1" dirty="0">
                <a:ln w="3175">
                  <a:solidFill>
                    <a:srgbClr val="31A5D7"/>
                  </a:solidFill>
                </a:ln>
                <a:solidFill>
                  <a:schemeClr val="bg1"/>
                </a:solidFill>
                <a:latin typeface="+mj-ea"/>
                <a:ea typeface="+mj-ea"/>
              </a:rPr>
              <a:t>培训</a:t>
            </a:r>
            <a:endParaRPr lang="en-US" altLang="zh-CN" sz="3200" b="1" dirty="0">
              <a:ln w="3175">
                <a:solidFill>
                  <a:srgbClr val="31A5D7"/>
                </a:solidFill>
              </a:ln>
              <a:solidFill>
                <a:schemeClr val="bg1"/>
              </a:solidFill>
              <a:latin typeface="+mj-ea"/>
              <a:ea typeface="+mj-ea"/>
            </a:endParaRPr>
          </a:p>
        </p:txBody>
      </p:sp>
      <p:sp>
        <p:nvSpPr>
          <p:cNvPr id="2" name="TextBox 1"/>
          <p:cNvSpPr txBox="1"/>
          <p:nvPr/>
        </p:nvSpPr>
        <p:spPr>
          <a:xfrm>
            <a:off x="8576116" y="4869160"/>
            <a:ext cx="3128677" cy="646331"/>
          </a:xfrm>
          <a:prstGeom prst="rect">
            <a:avLst/>
          </a:prstGeom>
          <a:noFill/>
        </p:spPr>
        <p:txBody>
          <a:bodyPr wrap="none" rtlCol="0">
            <a:spAutoFit/>
          </a:bodyPr>
          <a:lstStyle/>
          <a:p>
            <a:r>
              <a:rPr lang="zh-CN" altLang="en-US" dirty="0"/>
              <a:t>培训讲师</a:t>
            </a:r>
            <a:r>
              <a:rPr lang="zh-CN" altLang="en-US" dirty="0" smtClean="0"/>
              <a:t>：南晓峰</a:t>
            </a:r>
            <a:endParaRPr lang="en-US" altLang="zh-CN" dirty="0"/>
          </a:p>
          <a:p>
            <a:r>
              <a:rPr lang="zh-CN" altLang="en-US" dirty="0"/>
              <a:t>培训日期</a:t>
            </a:r>
            <a:r>
              <a:rPr lang="zh-CN" altLang="en-US" dirty="0" smtClean="0"/>
              <a:t>：</a:t>
            </a:r>
            <a:r>
              <a:rPr lang="en-US" altLang="zh-CN" dirty="0" smtClean="0"/>
              <a:t>2019</a:t>
            </a:r>
            <a:r>
              <a:rPr lang="zh-CN" altLang="en-US" dirty="0" smtClean="0"/>
              <a:t>年</a:t>
            </a:r>
            <a:r>
              <a:rPr lang="en-US" altLang="zh-CN" dirty="0" smtClean="0"/>
              <a:t>6</a:t>
            </a:r>
            <a:r>
              <a:rPr lang="zh-CN" altLang="en-US" dirty="0" smtClean="0"/>
              <a:t>月</a:t>
            </a:r>
            <a:r>
              <a:rPr lang="en-US" altLang="zh-CN" dirty="0" smtClean="0"/>
              <a:t>13</a:t>
            </a:r>
            <a:r>
              <a:rPr lang="zh-CN" altLang="en-US" dirty="0" smtClean="0"/>
              <a:t>日</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9</a:t>
            </a:fld>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1073771"/>
            <a:ext cx="7416824" cy="53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53138209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10</a:t>
            </a:fld>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80728"/>
            <a:ext cx="7848872" cy="5333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291535140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11</a:t>
            </a:fld>
            <a:endParaRPr lang="zh-CN" altLang="en-US" dirty="0"/>
          </a:p>
        </p:txBody>
      </p:sp>
      <p:sp>
        <p:nvSpPr>
          <p:cNvPr id="3" name="矩形 2"/>
          <p:cNvSpPr/>
          <p:nvPr/>
        </p:nvSpPr>
        <p:spPr>
          <a:xfrm>
            <a:off x="716246" y="980728"/>
            <a:ext cx="5523769" cy="5078313"/>
          </a:xfrm>
          <a:prstGeom prst="rect">
            <a:avLst/>
          </a:prstGeom>
        </p:spPr>
        <p:txBody>
          <a:bodyPr wrap="square">
            <a:spAutoFit/>
          </a:bodyPr>
          <a:lstStyle/>
          <a:p>
            <a:pPr>
              <a:lnSpc>
                <a:spcPct val="150000"/>
              </a:lnSpc>
            </a:pPr>
            <a:r>
              <a:rPr lang="zh-CN" altLang="en-US" b="1" dirty="0">
                <a:latin typeface="华文仿宋" pitchFamily="2" charset="-122"/>
                <a:ea typeface="华文仿宋" pitchFamily="2" charset="-122"/>
              </a:rPr>
              <a:t>低压室</a:t>
            </a:r>
          </a:p>
          <a:p>
            <a:pPr>
              <a:lnSpc>
                <a:spcPct val="150000"/>
              </a:lnSpc>
            </a:pPr>
            <a:r>
              <a:rPr lang="zh-CN" altLang="en-US" dirty="0" smtClean="0">
                <a:latin typeface="华文仿宋" pitchFamily="2" charset="-122"/>
                <a:ea typeface="华文仿宋" pitchFamily="2" charset="-122"/>
              </a:rPr>
              <a:t>低压</a:t>
            </a:r>
            <a:r>
              <a:rPr lang="zh-CN" altLang="en-US" dirty="0">
                <a:latin typeface="华文仿宋" pitchFamily="2" charset="-122"/>
                <a:ea typeface="华文仿宋" pitchFamily="2" charset="-122"/>
              </a:rPr>
              <a:t>室外部</a:t>
            </a:r>
            <a:r>
              <a:rPr lang="en-US" altLang="zh-CN" b="1" dirty="0">
                <a:latin typeface="华文仿宋" pitchFamily="2" charset="-122"/>
                <a:ea typeface="华文仿宋" pitchFamily="2" charset="-122"/>
              </a:rPr>
              <a:t>:</a:t>
            </a:r>
          </a:p>
          <a:p>
            <a:pPr marL="285750" indent="-285750">
              <a:lnSpc>
                <a:spcPct val="150000"/>
              </a:lnSpc>
              <a:buFont typeface="Arial" pitchFamily="34" charset="0"/>
              <a:buChar char="•"/>
            </a:pPr>
            <a:r>
              <a:rPr lang="zh-CN" altLang="en-US" dirty="0" smtClean="0">
                <a:latin typeface="华文仿宋" pitchFamily="2" charset="-122"/>
                <a:ea typeface="华文仿宋" pitchFamily="2" charset="-122"/>
              </a:rPr>
              <a:t>关键</a:t>
            </a:r>
            <a:r>
              <a:rPr lang="zh-CN" altLang="en-US" dirty="0">
                <a:latin typeface="华文仿宋" pitchFamily="2" charset="-122"/>
                <a:ea typeface="华文仿宋" pitchFamily="2" charset="-122"/>
              </a:rPr>
              <a:t>元件通常是继保显示器</a:t>
            </a:r>
            <a:r>
              <a:rPr lang="en-US" altLang="zh-CN" dirty="0">
                <a:latin typeface="华文仿宋" pitchFamily="2" charset="-122"/>
                <a:ea typeface="华文仿宋" pitchFamily="2" charset="-122"/>
              </a:rPr>
              <a:t>(HMI)</a:t>
            </a:r>
          </a:p>
          <a:p>
            <a:pPr marL="285750" indent="-285750">
              <a:lnSpc>
                <a:spcPct val="150000"/>
              </a:lnSpc>
              <a:buFont typeface="Arial" pitchFamily="34" charset="0"/>
              <a:buChar char="•"/>
            </a:pPr>
            <a:r>
              <a:rPr lang="zh-CN" altLang="en-US" dirty="0" smtClean="0">
                <a:latin typeface="华文仿宋" pitchFamily="2" charset="-122"/>
                <a:ea typeface="华文仿宋" pitchFamily="2" charset="-122"/>
              </a:rPr>
              <a:t>另外</a:t>
            </a:r>
            <a:r>
              <a:rPr lang="zh-CN" altLang="en-US" dirty="0">
                <a:latin typeface="华文仿宋" pitchFamily="2" charset="-122"/>
                <a:ea typeface="华文仿宋" pitchFamily="2" charset="-122"/>
              </a:rPr>
              <a:t>还有其他附加装置，例如带电</a:t>
            </a:r>
            <a:r>
              <a:rPr lang="zh-CN" altLang="en-US" dirty="0" smtClean="0">
                <a:latin typeface="华文仿宋" pitchFamily="2" charset="-122"/>
                <a:ea typeface="华文仿宋" pitchFamily="2" charset="-122"/>
              </a:rPr>
              <a:t>显示器</a:t>
            </a:r>
            <a:r>
              <a:rPr lang="zh-CN" altLang="en-US" dirty="0">
                <a:latin typeface="华文仿宋" pitchFamily="2" charset="-122"/>
                <a:ea typeface="华文仿宋" pitchFamily="2" charset="-122"/>
              </a:rPr>
              <a:t>，测量仪表，位置状态指示器等</a:t>
            </a:r>
          </a:p>
          <a:p>
            <a:pPr marL="285750" indent="-285750">
              <a:lnSpc>
                <a:spcPct val="150000"/>
              </a:lnSpc>
              <a:buFont typeface="Arial" pitchFamily="34" charset="0"/>
              <a:buChar char="•"/>
            </a:pPr>
            <a:r>
              <a:rPr lang="en-US" altLang="zh-CN" dirty="0" smtClean="0">
                <a:latin typeface="华文仿宋" pitchFamily="2" charset="-122"/>
                <a:ea typeface="华文仿宋" pitchFamily="2" charset="-122"/>
              </a:rPr>
              <a:t> </a:t>
            </a:r>
            <a:r>
              <a:rPr lang="zh-CN" altLang="en-US" dirty="0">
                <a:latin typeface="华文仿宋" pitchFamily="2" charset="-122"/>
                <a:ea typeface="华文仿宋" pitchFamily="2" charset="-122"/>
              </a:rPr>
              <a:t>开关柜的铭牌安装在低压室上方，</a:t>
            </a:r>
            <a:r>
              <a:rPr lang="zh-CN" altLang="en-US" dirty="0" smtClean="0">
                <a:latin typeface="华文仿宋" pitchFamily="2" charset="-122"/>
                <a:ea typeface="华文仿宋" pitchFamily="2" charset="-122"/>
              </a:rPr>
              <a:t>各个</a:t>
            </a:r>
            <a:r>
              <a:rPr lang="zh-CN" altLang="en-US" dirty="0">
                <a:latin typeface="华文仿宋" pitchFamily="2" charset="-122"/>
                <a:ea typeface="华文仿宋" pitchFamily="2" charset="-122"/>
              </a:rPr>
              <a:t>装置功能的铭牌安装在每个装置</a:t>
            </a:r>
            <a:r>
              <a:rPr lang="zh-CN" altLang="en-US" dirty="0" smtClean="0">
                <a:latin typeface="华文仿宋" pitchFamily="2" charset="-122"/>
                <a:ea typeface="华文仿宋" pitchFamily="2" charset="-122"/>
              </a:rPr>
              <a:t>下方</a:t>
            </a:r>
            <a:endParaRPr lang="zh-CN" altLang="en-US" dirty="0">
              <a:latin typeface="华文仿宋" pitchFamily="2" charset="-122"/>
              <a:ea typeface="华文仿宋" pitchFamily="2" charset="-122"/>
            </a:endParaRPr>
          </a:p>
          <a:p>
            <a:pPr>
              <a:lnSpc>
                <a:spcPct val="150000"/>
              </a:lnSpc>
            </a:pPr>
            <a:r>
              <a:rPr lang="zh-CN" altLang="en-US" dirty="0" smtClean="0">
                <a:latin typeface="华文仿宋" pitchFamily="2" charset="-122"/>
                <a:ea typeface="华文仿宋" pitchFamily="2" charset="-122"/>
              </a:rPr>
              <a:t>低压</a:t>
            </a:r>
            <a:r>
              <a:rPr lang="zh-CN" altLang="en-US" dirty="0">
                <a:latin typeface="华文仿宋" pitchFamily="2" charset="-122"/>
                <a:ea typeface="华文仿宋" pitchFamily="2" charset="-122"/>
              </a:rPr>
              <a:t>室内部</a:t>
            </a:r>
            <a:r>
              <a:rPr lang="en-US" altLang="zh-CN" b="1" dirty="0">
                <a:latin typeface="华文仿宋" pitchFamily="2" charset="-122"/>
                <a:ea typeface="华文仿宋" pitchFamily="2" charset="-122"/>
              </a:rPr>
              <a:t>:</a:t>
            </a:r>
          </a:p>
          <a:p>
            <a:pPr marL="285750" indent="-285750">
              <a:lnSpc>
                <a:spcPct val="150000"/>
              </a:lnSpc>
              <a:buFont typeface="Arial" pitchFamily="34" charset="0"/>
              <a:buChar char="•"/>
            </a:pPr>
            <a:r>
              <a:rPr lang="zh-CN" altLang="en-US" dirty="0" smtClean="0">
                <a:latin typeface="华文仿宋" pitchFamily="2" charset="-122"/>
                <a:ea typeface="华文仿宋" pitchFamily="2" charset="-122"/>
              </a:rPr>
              <a:t>二</a:t>
            </a:r>
            <a:r>
              <a:rPr lang="zh-CN" altLang="en-US" dirty="0">
                <a:latin typeface="华文仿宋" pitchFamily="2" charset="-122"/>
                <a:ea typeface="华文仿宋" pitchFamily="2" charset="-122"/>
              </a:rPr>
              <a:t>次回路包括空开，端子和接线</a:t>
            </a:r>
          </a:p>
          <a:p>
            <a:pPr marL="285750" indent="-285750">
              <a:lnSpc>
                <a:spcPct val="150000"/>
              </a:lnSpc>
              <a:buFont typeface="Arial" pitchFamily="34" charset="0"/>
              <a:buChar char="•"/>
            </a:pPr>
            <a:r>
              <a:rPr lang="zh-CN" altLang="en-US" dirty="0" smtClean="0">
                <a:latin typeface="华文仿宋" pitchFamily="2" charset="-122"/>
                <a:ea typeface="华文仿宋" pitchFamily="2" charset="-122"/>
              </a:rPr>
              <a:t>继</a:t>
            </a:r>
            <a:r>
              <a:rPr lang="zh-CN" altLang="en-US" dirty="0">
                <a:latin typeface="华文仿宋" pitchFamily="2" charset="-122"/>
                <a:ea typeface="华文仿宋" pitchFamily="2" charset="-122"/>
              </a:rPr>
              <a:t>保主单元通常安装在左上角，</a:t>
            </a:r>
            <a:r>
              <a:rPr lang="zh-CN" altLang="en-US" dirty="0" smtClean="0">
                <a:latin typeface="华文仿宋" pitchFamily="2" charset="-122"/>
                <a:ea typeface="华文仿宋" pitchFamily="2" charset="-122"/>
              </a:rPr>
              <a:t>其他辅助</a:t>
            </a:r>
            <a:r>
              <a:rPr lang="zh-CN" altLang="en-US" dirty="0">
                <a:latin typeface="华文仿宋" pitchFamily="2" charset="-122"/>
                <a:ea typeface="华文仿宋" pitchFamily="2" charset="-122"/>
              </a:rPr>
              <a:t>继电器和空开安装在其下方</a:t>
            </a:r>
          </a:p>
          <a:p>
            <a:pPr marL="285750" indent="-285750">
              <a:lnSpc>
                <a:spcPct val="150000"/>
              </a:lnSpc>
              <a:buFont typeface="Arial" pitchFamily="34" charset="0"/>
              <a:buChar char="•"/>
            </a:pPr>
            <a:r>
              <a:rPr lang="zh-CN" altLang="en-US" dirty="0" smtClean="0">
                <a:latin typeface="华文仿宋" pitchFamily="2" charset="-122"/>
                <a:ea typeface="华文仿宋" pitchFamily="2" charset="-122"/>
              </a:rPr>
              <a:t>端子</a:t>
            </a:r>
            <a:r>
              <a:rPr lang="zh-CN" altLang="en-US" dirty="0">
                <a:latin typeface="华文仿宋" pitchFamily="2" charset="-122"/>
                <a:ea typeface="华文仿宋" pitchFamily="2" charset="-122"/>
              </a:rPr>
              <a:t>排安装在底部，可以抬起来接线</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136" y="1050563"/>
            <a:ext cx="3456384" cy="2882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4005064"/>
            <a:ext cx="3456384" cy="2446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77406617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12</a:t>
            </a:fld>
            <a:endParaRPr lang="zh-CN" altLang="en-US" dirty="0"/>
          </a:p>
        </p:txBody>
      </p:sp>
      <p:sp>
        <p:nvSpPr>
          <p:cNvPr id="3" name="矩形 2"/>
          <p:cNvSpPr/>
          <p:nvPr/>
        </p:nvSpPr>
        <p:spPr>
          <a:xfrm>
            <a:off x="1036688" y="1638477"/>
            <a:ext cx="4915296" cy="3831818"/>
          </a:xfrm>
          <a:prstGeom prst="rect">
            <a:avLst/>
          </a:prstGeom>
        </p:spPr>
        <p:txBody>
          <a:bodyPr wrap="square">
            <a:spAutoFit/>
          </a:bodyPr>
          <a:lstStyle/>
          <a:p>
            <a:pPr>
              <a:lnSpc>
                <a:spcPct val="150000"/>
              </a:lnSpc>
            </a:pPr>
            <a:r>
              <a:rPr lang="zh-CN" altLang="en-US" dirty="0"/>
              <a:t>断路器小车摇进摇出</a:t>
            </a:r>
            <a:r>
              <a:rPr lang="zh-CN" altLang="en-US" dirty="0" smtClean="0"/>
              <a:t>：</a:t>
            </a:r>
            <a:endParaRPr lang="en-US" altLang="zh-CN" dirty="0" smtClean="0"/>
          </a:p>
          <a:p>
            <a:pPr>
              <a:lnSpc>
                <a:spcPct val="150000"/>
              </a:lnSpc>
            </a:pPr>
            <a:r>
              <a:rPr lang="zh-CN" altLang="en-US" dirty="0" smtClean="0"/>
              <a:t>手动</a:t>
            </a:r>
            <a:r>
              <a:rPr lang="zh-CN" altLang="en-US" dirty="0"/>
              <a:t>操作</a:t>
            </a:r>
          </a:p>
          <a:p>
            <a:pPr>
              <a:lnSpc>
                <a:spcPct val="150000"/>
              </a:lnSpc>
            </a:pPr>
            <a:r>
              <a:rPr lang="en-US" altLang="zh-CN" dirty="0"/>
              <a:t>1 – </a:t>
            </a:r>
            <a:r>
              <a:rPr lang="zh-CN" altLang="en-US" dirty="0"/>
              <a:t>拉开挡片打开操作孔盖板</a:t>
            </a:r>
          </a:p>
          <a:p>
            <a:pPr>
              <a:lnSpc>
                <a:spcPct val="150000"/>
              </a:lnSpc>
            </a:pPr>
            <a:r>
              <a:rPr lang="en-US" altLang="zh-CN" dirty="0"/>
              <a:t>2 – </a:t>
            </a:r>
            <a:r>
              <a:rPr lang="zh-CN" altLang="en-US" dirty="0"/>
              <a:t>插入摇把</a:t>
            </a:r>
          </a:p>
          <a:p>
            <a:pPr>
              <a:lnSpc>
                <a:spcPct val="150000"/>
              </a:lnSpc>
            </a:pPr>
            <a:r>
              <a:rPr lang="en-US" altLang="zh-CN" dirty="0"/>
              <a:t>3 – </a:t>
            </a:r>
            <a:r>
              <a:rPr lang="zh-CN" altLang="en-US" dirty="0"/>
              <a:t>转动约</a:t>
            </a:r>
            <a:r>
              <a:rPr lang="en-US" altLang="zh-CN" dirty="0"/>
              <a:t>20</a:t>
            </a:r>
            <a:r>
              <a:rPr lang="zh-CN" altLang="en-US" dirty="0"/>
              <a:t>圈</a:t>
            </a:r>
            <a:r>
              <a:rPr lang="en-US" altLang="zh-CN" dirty="0"/>
              <a:t>, </a:t>
            </a:r>
            <a:r>
              <a:rPr lang="zh-CN" altLang="en-US" dirty="0"/>
              <a:t>顺时针摇进，逆时针摇出</a:t>
            </a:r>
          </a:p>
          <a:p>
            <a:pPr>
              <a:lnSpc>
                <a:spcPct val="150000"/>
              </a:lnSpc>
            </a:pPr>
            <a:r>
              <a:rPr lang="zh-CN" altLang="en-US" dirty="0"/>
              <a:t>摇进摇出的时候要均匀用力将操作手柄推</a:t>
            </a:r>
          </a:p>
          <a:p>
            <a:pPr>
              <a:lnSpc>
                <a:spcPct val="150000"/>
              </a:lnSpc>
            </a:pPr>
            <a:r>
              <a:rPr lang="zh-CN" altLang="en-US" dirty="0"/>
              <a:t>向操作孔方向，转动手柄直到听到小车限</a:t>
            </a:r>
          </a:p>
          <a:p>
            <a:pPr>
              <a:lnSpc>
                <a:spcPct val="150000"/>
              </a:lnSpc>
            </a:pPr>
            <a:r>
              <a:rPr lang="zh-CN" altLang="en-US" dirty="0"/>
              <a:t>位开关的动作声音，同时看到位置指示器</a:t>
            </a:r>
          </a:p>
          <a:p>
            <a:pPr>
              <a:lnSpc>
                <a:spcPct val="150000"/>
              </a:lnSpc>
            </a:pPr>
            <a:r>
              <a:rPr lang="zh-CN" altLang="en-US" dirty="0"/>
              <a:t>有信号</a:t>
            </a:r>
          </a:p>
        </p:txBody>
      </p:sp>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pic>
        <p:nvPicPr>
          <p:cNvPr id="4098" name="Picture 2" descr="C:\Users\ADMINI~1\AppData\Local\Temp\WeChat Files\9104494554d5cfcffe884f0319bd3af.jpg"/>
          <p:cNvPicPr>
            <a:picLocks noChangeAspect="1" noChangeArrowheads="1"/>
          </p:cNvPicPr>
          <p:nvPr/>
        </p:nvPicPr>
        <p:blipFill rotWithShape="1">
          <a:blip r:embed="rId3">
            <a:extLst>
              <a:ext uri="{28A0092B-C50C-407E-A947-70E740481C1C}">
                <a14:useLocalDpi xmlns:a14="http://schemas.microsoft.com/office/drawing/2010/main" val="0"/>
              </a:ext>
            </a:extLst>
          </a:blip>
          <a:srcRect l="8519" t="23935" r="4074" b="14723"/>
          <a:stretch/>
        </p:blipFill>
        <p:spPr bwMode="auto">
          <a:xfrm>
            <a:off x="6528048" y="1556792"/>
            <a:ext cx="4495800" cy="4206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0902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13</a:t>
            </a:fld>
            <a:endParaRPr lang="zh-CN" altLang="en-US" dirty="0"/>
          </a:p>
        </p:txBody>
      </p:sp>
      <p:sp>
        <p:nvSpPr>
          <p:cNvPr id="3" name="矩形 2"/>
          <p:cNvSpPr/>
          <p:nvPr/>
        </p:nvSpPr>
        <p:spPr>
          <a:xfrm>
            <a:off x="2167009" y="4204005"/>
            <a:ext cx="5100317" cy="1754326"/>
          </a:xfrm>
          <a:prstGeom prst="rect">
            <a:avLst/>
          </a:prstGeom>
        </p:spPr>
        <p:txBody>
          <a:bodyPr wrap="square">
            <a:spAutoFit/>
          </a:bodyPr>
          <a:lstStyle/>
          <a:p>
            <a:pPr>
              <a:lnSpc>
                <a:spcPct val="150000"/>
              </a:lnSpc>
            </a:pPr>
            <a:r>
              <a:rPr lang="zh-CN" altLang="en-US" dirty="0" smtClean="0"/>
              <a:t>断路器分合闸操作</a:t>
            </a:r>
            <a:endParaRPr lang="en-US" altLang="zh-CN" dirty="0" smtClean="0"/>
          </a:p>
          <a:p>
            <a:pPr>
              <a:lnSpc>
                <a:spcPct val="150000"/>
              </a:lnSpc>
            </a:pPr>
            <a:r>
              <a:rPr lang="en-US" altLang="zh-CN" dirty="0" smtClean="0"/>
              <a:t>1 </a:t>
            </a:r>
            <a:r>
              <a:rPr lang="en-US" altLang="zh-CN" dirty="0"/>
              <a:t>– </a:t>
            </a:r>
            <a:r>
              <a:rPr lang="zh-CN" altLang="en-US" dirty="0"/>
              <a:t>将选择开关旋转到“就地”位置</a:t>
            </a:r>
          </a:p>
          <a:p>
            <a:pPr>
              <a:lnSpc>
                <a:spcPct val="150000"/>
              </a:lnSpc>
            </a:pPr>
            <a:r>
              <a:rPr lang="en-US" altLang="zh-CN" dirty="0"/>
              <a:t>2 – </a:t>
            </a:r>
            <a:r>
              <a:rPr lang="zh-CN" altLang="en-US" dirty="0"/>
              <a:t>通过选择开关进行合分闸</a:t>
            </a:r>
          </a:p>
          <a:p>
            <a:pPr>
              <a:lnSpc>
                <a:spcPct val="150000"/>
              </a:lnSpc>
            </a:pPr>
            <a:r>
              <a:rPr lang="zh-CN" altLang="en-US" dirty="0"/>
              <a:t>选择开关可以通过钥匙锁来锁定</a:t>
            </a:r>
          </a:p>
        </p:txBody>
      </p:sp>
      <p:pic>
        <p:nvPicPr>
          <p:cNvPr id="25602" name="Picture 2" descr="C:\Users\Administrator\Desktop\84617628962d1cdc5c96d33d8a3dab4.jpg"/>
          <p:cNvPicPr>
            <a:picLocks noChangeAspect="1" noChangeArrowheads="1"/>
          </p:cNvPicPr>
          <p:nvPr/>
        </p:nvPicPr>
        <p:blipFill rotWithShape="1">
          <a:blip r:embed="rId2">
            <a:extLst>
              <a:ext uri="{28A0092B-C50C-407E-A947-70E740481C1C}">
                <a14:useLocalDpi xmlns:a14="http://schemas.microsoft.com/office/drawing/2010/main" val="0"/>
              </a:ext>
            </a:extLst>
          </a:blip>
          <a:srcRect l="22469" t="16250" r="44218" b="40796"/>
          <a:stretch/>
        </p:blipFill>
        <p:spPr bwMode="auto">
          <a:xfrm>
            <a:off x="5778089" y="1389230"/>
            <a:ext cx="2243661" cy="2169694"/>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C:\Users\Administrator\Desktop\47e2f106d52d515e468e7fcad4e0130.jpg"/>
          <p:cNvPicPr>
            <a:picLocks noChangeAspect="1" noChangeArrowheads="1"/>
          </p:cNvPicPr>
          <p:nvPr/>
        </p:nvPicPr>
        <p:blipFill rotWithShape="1">
          <a:blip r:embed="rId3">
            <a:extLst>
              <a:ext uri="{28A0092B-C50C-407E-A947-70E740481C1C}">
                <a14:useLocalDpi xmlns:a14="http://schemas.microsoft.com/office/drawing/2010/main" val="0"/>
              </a:ext>
            </a:extLst>
          </a:blip>
          <a:srcRect l="31111" t="14444" r="35555" b="39630"/>
          <a:stretch/>
        </p:blipFill>
        <p:spPr bwMode="auto">
          <a:xfrm>
            <a:off x="2178008" y="1389084"/>
            <a:ext cx="2099846" cy="216984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C:\Users\Administrator\Desktop\3b392badabcb41bf70f561422e88c22.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661" t="21992" r="35703"/>
          <a:stretch/>
        </p:blipFill>
        <p:spPr bwMode="auto">
          <a:xfrm>
            <a:off x="8976320" y="2452165"/>
            <a:ext cx="2520281" cy="29119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4122505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14</a:t>
            </a:fld>
            <a:endParaRPr lang="zh-CN" altLang="en-US" dirty="0"/>
          </a:p>
        </p:txBody>
      </p:sp>
      <p:sp>
        <p:nvSpPr>
          <p:cNvPr id="3" name="矩形 2"/>
          <p:cNvSpPr/>
          <p:nvPr/>
        </p:nvSpPr>
        <p:spPr>
          <a:xfrm>
            <a:off x="1415480" y="1700808"/>
            <a:ext cx="4056112" cy="3831818"/>
          </a:xfrm>
          <a:prstGeom prst="rect">
            <a:avLst/>
          </a:prstGeom>
        </p:spPr>
        <p:txBody>
          <a:bodyPr wrap="square">
            <a:spAutoFit/>
          </a:bodyPr>
          <a:lstStyle/>
          <a:p>
            <a:pPr>
              <a:lnSpc>
                <a:spcPct val="150000"/>
              </a:lnSpc>
            </a:pPr>
            <a:r>
              <a:rPr lang="zh-CN" altLang="en-US" dirty="0"/>
              <a:t>断路器手动储能</a:t>
            </a:r>
          </a:p>
          <a:p>
            <a:pPr marL="285750" indent="-285750">
              <a:lnSpc>
                <a:spcPct val="150000"/>
              </a:lnSpc>
              <a:buFont typeface="Arial" pitchFamily="34" charset="0"/>
              <a:buChar char="•"/>
            </a:pPr>
            <a:r>
              <a:rPr lang="zh-CN" altLang="en-US" dirty="0" smtClean="0"/>
              <a:t>断路器</a:t>
            </a:r>
            <a:r>
              <a:rPr lang="zh-CN" altLang="en-US" dirty="0"/>
              <a:t>通过储能电机自动储能</a:t>
            </a:r>
            <a:r>
              <a:rPr lang="zh-CN" altLang="en-US" dirty="0" smtClean="0"/>
              <a:t>，当</a:t>
            </a:r>
            <a:r>
              <a:rPr lang="zh-CN" altLang="en-US" dirty="0"/>
              <a:t>辅助电源断电或储能电机</a:t>
            </a:r>
            <a:r>
              <a:rPr lang="zh-CN" altLang="en-US" dirty="0" smtClean="0"/>
              <a:t>失效时</a:t>
            </a:r>
            <a:r>
              <a:rPr lang="zh-CN" altLang="en-US" dirty="0"/>
              <a:t>可手动储能</a:t>
            </a:r>
          </a:p>
          <a:p>
            <a:pPr marL="285750" indent="-285750">
              <a:lnSpc>
                <a:spcPct val="150000"/>
              </a:lnSpc>
              <a:buFont typeface="Arial" pitchFamily="34" charset="0"/>
              <a:buChar char="•"/>
            </a:pPr>
            <a:r>
              <a:rPr lang="en-US" altLang="zh-CN" dirty="0" smtClean="0"/>
              <a:t>VD4</a:t>
            </a:r>
            <a:r>
              <a:rPr lang="zh-CN" altLang="en-US" dirty="0"/>
              <a:t>的手动储能手柄内置在</a:t>
            </a:r>
            <a:r>
              <a:rPr lang="zh-CN" altLang="en-US" dirty="0" smtClean="0"/>
              <a:t>断路器</a:t>
            </a:r>
            <a:r>
              <a:rPr lang="zh-CN" altLang="en-US" dirty="0"/>
              <a:t>前面板上，</a:t>
            </a:r>
            <a:r>
              <a:rPr lang="en-US" altLang="zh-CN" dirty="0"/>
              <a:t>CL VD4</a:t>
            </a:r>
            <a:r>
              <a:rPr lang="zh-CN" altLang="en-US" dirty="0"/>
              <a:t>的手动</a:t>
            </a:r>
            <a:r>
              <a:rPr lang="zh-CN" altLang="en-US" dirty="0" smtClean="0"/>
              <a:t>储能手柄</a:t>
            </a:r>
            <a:r>
              <a:rPr lang="zh-CN" altLang="en-US" dirty="0"/>
              <a:t>是外置的</a:t>
            </a:r>
          </a:p>
          <a:p>
            <a:pPr marL="285750" indent="-285750">
              <a:lnSpc>
                <a:spcPct val="150000"/>
              </a:lnSpc>
              <a:buFont typeface="Arial" pitchFamily="34" charset="0"/>
              <a:buChar char="•"/>
            </a:pPr>
            <a:r>
              <a:rPr lang="zh-CN" altLang="en-US" dirty="0" smtClean="0"/>
              <a:t>手动</a:t>
            </a:r>
            <a:r>
              <a:rPr lang="zh-CN" altLang="en-US" dirty="0"/>
              <a:t>储能操作约</a:t>
            </a:r>
            <a:r>
              <a:rPr lang="en-US" altLang="zh-CN" dirty="0"/>
              <a:t>20</a:t>
            </a:r>
            <a:r>
              <a:rPr lang="zh-CN" altLang="en-US" dirty="0"/>
              <a:t>次，能量储</a:t>
            </a:r>
            <a:r>
              <a:rPr lang="zh-CN" altLang="en-US" dirty="0" smtClean="0"/>
              <a:t>满后</a:t>
            </a:r>
            <a:r>
              <a:rPr lang="zh-CN" altLang="en-US" dirty="0"/>
              <a:t>可以看到储能机械指示牌动作</a:t>
            </a:r>
          </a:p>
        </p:txBody>
      </p:sp>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pic>
        <p:nvPicPr>
          <p:cNvPr id="1026" name="Picture 2" descr="C:\Users\ADMINI~1\AppData\Local\Temp\WeChat Files\250617b20348964561c2363b77cc59e.jpg"/>
          <p:cNvPicPr>
            <a:picLocks noChangeAspect="1" noChangeArrowheads="1"/>
          </p:cNvPicPr>
          <p:nvPr/>
        </p:nvPicPr>
        <p:blipFill rotWithShape="1">
          <a:blip r:embed="rId2">
            <a:extLst>
              <a:ext uri="{28A0092B-C50C-407E-A947-70E740481C1C}">
                <a14:useLocalDpi xmlns:a14="http://schemas.microsoft.com/office/drawing/2010/main" val="0"/>
              </a:ext>
            </a:extLst>
          </a:blip>
          <a:srcRect l="17035" t="6300" r="25916" b="12490"/>
          <a:stretch/>
        </p:blipFill>
        <p:spPr bwMode="auto">
          <a:xfrm>
            <a:off x="6672065" y="1177939"/>
            <a:ext cx="4536504" cy="4843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86248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15</a:t>
            </a:fld>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975237"/>
            <a:ext cx="7704856" cy="3965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199456" y="4869160"/>
            <a:ext cx="9793088" cy="1338828"/>
          </a:xfrm>
          <a:prstGeom prst="rect">
            <a:avLst/>
          </a:prstGeom>
        </p:spPr>
        <p:txBody>
          <a:bodyPr wrap="square">
            <a:spAutoFit/>
          </a:bodyPr>
          <a:lstStyle/>
          <a:p>
            <a:pPr marL="285750" indent="-285750">
              <a:lnSpc>
                <a:spcPct val="150000"/>
              </a:lnSpc>
              <a:buFont typeface="Arial" pitchFamily="34" charset="0"/>
              <a:buChar char="•"/>
            </a:pPr>
            <a:r>
              <a:rPr lang="zh-CN" altLang="en-US" dirty="0"/>
              <a:t>服务车确保安全的移动断路器小车</a:t>
            </a:r>
            <a:r>
              <a:rPr lang="en-US" altLang="zh-CN" dirty="0"/>
              <a:t>– </a:t>
            </a:r>
            <a:r>
              <a:rPr lang="zh-CN" altLang="en-US" dirty="0"/>
              <a:t>有服务车锁定销和断路器小车锁定销</a:t>
            </a:r>
          </a:p>
          <a:p>
            <a:pPr marL="285750" indent="-285750">
              <a:lnSpc>
                <a:spcPct val="150000"/>
              </a:lnSpc>
              <a:buFont typeface="Arial" pitchFamily="34" charset="0"/>
              <a:buChar char="•"/>
            </a:pPr>
            <a:r>
              <a:rPr lang="zh-CN" altLang="en-US" dirty="0" smtClean="0"/>
              <a:t>在</a:t>
            </a:r>
            <a:r>
              <a:rPr lang="zh-CN" altLang="en-US" dirty="0"/>
              <a:t>拉动断路器车之前必须确保服务车已经跟柜体锁定</a:t>
            </a:r>
          </a:p>
          <a:p>
            <a:pPr marL="285750" indent="-285750">
              <a:lnSpc>
                <a:spcPct val="150000"/>
              </a:lnSpc>
              <a:buFont typeface="Arial" pitchFamily="34" charset="0"/>
              <a:buChar char="•"/>
            </a:pPr>
            <a:r>
              <a:rPr lang="zh-CN" altLang="en-US" dirty="0" smtClean="0"/>
              <a:t>地基</a:t>
            </a:r>
            <a:r>
              <a:rPr lang="zh-CN" altLang="en-US" dirty="0"/>
              <a:t>高度要求：高出地面约</a:t>
            </a:r>
            <a:r>
              <a:rPr lang="en-US" altLang="zh-CN" dirty="0"/>
              <a:t>5-12 mm </a:t>
            </a:r>
            <a:r>
              <a:rPr lang="zh-CN" altLang="en-US" dirty="0"/>
              <a:t>；如果地基高度超出范围需要使用</a:t>
            </a:r>
            <a:r>
              <a:rPr lang="zh-CN" altLang="en-US" dirty="0" smtClean="0"/>
              <a:t>特殊</a:t>
            </a:r>
            <a:r>
              <a:rPr lang="zh-CN" altLang="en-US" dirty="0"/>
              <a:t>设计的服务小车</a:t>
            </a:r>
          </a:p>
        </p:txBody>
      </p:sp>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10611012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16</a:t>
            </a:fld>
            <a:endParaRPr lang="zh-CN" alt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124743"/>
            <a:ext cx="9793088" cy="495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pic>
        <p:nvPicPr>
          <p:cNvPr id="2050" name="Picture 2" descr="C:\Users\ADMINI~1\AppData\Local\Temp\WeChat Files\21b1151d1d2330ed8e2b48ebabce0a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809" r="16175"/>
          <a:stretch/>
        </p:blipFill>
        <p:spPr bwMode="auto">
          <a:xfrm>
            <a:off x="4511824" y="1916832"/>
            <a:ext cx="2952328" cy="3528392"/>
          </a:xfrm>
          <a:prstGeom prst="rect">
            <a:avLst/>
          </a:prstGeom>
          <a:noFill/>
          <a:extLst>
            <a:ext uri="{909E8E84-426E-40DD-AFC4-6F175D3DCCD1}">
              <a14:hiddenFill xmlns:a14="http://schemas.microsoft.com/office/drawing/2010/main">
                <a:solidFill>
                  <a:srgbClr val="FFFFFF"/>
                </a:solidFill>
              </a14:hiddenFill>
            </a:ext>
          </a:extLst>
        </p:spPr>
      </p:pic>
      <p:sp>
        <p:nvSpPr>
          <p:cNvPr id="3" name="下箭头 2"/>
          <p:cNvSpPr/>
          <p:nvPr/>
        </p:nvSpPr>
        <p:spPr>
          <a:xfrm rot="16381222">
            <a:off x="4842074" y="4346839"/>
            <a:ext cx="290769" cy="649131"/>
          </a:xfrm>
          <a:prstGeom prst="down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rot="16381222" flipV="1">
            <a:off x="6901453" y="4405392"/>
            <a:ext cx="309669" cy="648049"/>
          </a:xfrm>
          <a:prstGeom prst="downArrow">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698752" y="4297683"/>
            <a:ext cx="541264" cy="53600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5771362" y="4335487"/>
            <a:ext cx="540662" cy="461665"/>
          </a:xfrm>
          <a:prstGeom prst="rect">
            <a:avLst/>
          </a:prstGeom>
          <a:noFill/>
        </p:spPr>
        <p:txBody>
          <a:bodyPr wrap="square" rtlCol="0">
            <a:spAutoFit/>
          </a:bodyPr>
          <a:lstStyle/>
          <a:p>
            <a:r>
              <a:rPr lang="en-US" altLang="zh-CN" sz="2400" dirty="0" smtClean="0">
                <a:solidFill>
                  <a:srgbClr val="FFFF00"/>
                </a:solidFill>
              </a:rPr>
              <a:t>3</a:t>
            </a:r>
            <a:endParaRPr lang="zh-CN" altLang="en-US" sz="2400" dirty="0">
              <a:solidFill>
                <a:srgbClr val="FFFF00"/>
              </a:solidFill>
            </a:endParaRPr>
          </a:p>
        </p:txBody>
      </p:sp>
    </p:spTree>
    <p:extLst>
      <p:ext uri="{BB962C8B-B14F-4D97-AF65-F5344CB8AC3E}">
        <p14:creationId xmlns:p14="http://schemas.microsoft.com/office/powerpoint/2010/main" val="425564985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17</a:t>
            </a:fld>
            <a:endParaRPr lang="zh-CN" altLang="en-US" dirty="0"/>
          </a:p>
        </p:txBody>
      </p:sp>
      <p:sp>
        <p:nvSpPr>
          <p:cNvPr id="3" name="矩形 2"/>
          <p:cNvSpPr/>
          <p:nvPr/>
        </p:nvSpPr>
        <p:spPr>
          <a:xfrm>
            <a:off x="1775520" y="1412776"/>
            <a:ext cx="8016552" cy="3600986"/>
          </a:xfrm>
          <a:prstGeom prst="rect">
            <a:avLst/>
          </a:prstGeom>
        </p:spPr>
        <p:txBody>
          <a:bodyPr wrap="square">
            <a:spAutoFit/>
          </a:bodyPr>
          <a:lstStyle/>
          <a:p>
            <a:pPr>
              <a:lnSpc>
                <a:spcPct val="150000"/>
              </a:lnSpc>
            </a:pPr>
            <a:r>
              <a:rPr lang="zh-CN" altLang="en-US" sz="2000" b="1" dirty="0"/>
              <a:t>服务小车</a:t>
            </a:r>
            <a:r>
              <a:rPr lang="zh-CN" altLang="en-US" sz="2000" b="1" dirty="0" smtClean="0"/>
              <a:t>使用</a:t>
            </a:r>
            <a:endParaRPr lang="zh-CN" altLang="en-US" sz="2000" b="1" dirty="0"/>
          </a:p>
          <a:p>
            <a:pPr>
              <a:lnSpc>
                <a:spcPct val="200000"/>
              </a:lnSpc>
            </a:pPr>
            <a:r>
              <a:rPr lang="zh-CN" altLang="en-US" b="1" dirty="0" smtClean="0"/>
              <a:t>将</a:t>
            </a:r>
            <a:r>
              <a:rPr lang="zh-CN" altLang="en-US" b="1" dirty="0"/>
              <a:t>断路器小车移至服务车上的步骤</a:t>
            </a:r>
            <a:r>
              <a:rPr lang="en-US" altLang="zh-CN" b="1" dirty="0"/>
              <a:t>:</a:t>
            </a:r>
          </a:p>
          <a:p>
            <a:pPr marL="285750" indent="-285750">
              <a:lnSpc>
                <a:spcPct val="150000"/>
              </a:lnSpc>
              <a:buFont typeface="Arial" pitchFamily="34" charset="0"/>
              <a:buChar char="•"/>
            </a:pPr>
            <a:r>
              <a:rPr lang="zh-CN" altLang="en-US" dirty="0" smtClean="0"/>
              <a:t>打开</a:t>
            </a:r>
            <a:r>
              <a:rPr lang="zh-CN" altLang="en-US" dirty="0"/>
              <a:t>断路器室门，拔下航空插头并固定在断路器上</a:t>
            </a:r>
          </a:p>
          <a:p>
            <a:pPr marL="285750" indent="-285750">
              <a:lnSpc>
                <a:spcPct val="150000"/>
              </a:lnSpc>
              <a:buFont typeface="Arial" pitchFamily="34" charset="0"/>
              <a:buChar char="•"/>
            </a:pPr>
            <a:r>
              <a:rPr lang="zh-CN" altLang="en-US" dirty="0" smtClean="0"/>
              <a:t>调节</a:t>
            </a:r>
            <a:r>
              <a:rPr lang="zh-CN" altLang="en-US" dirty="0"/>
              <a:t>服务小车高度并将服务小车跟柜体锁定</a:t>
            </a:r>
            <a:r>
              <a:rPr lang="en-US" altLang="zh-CN" dirty="0"/>
              <a:t>-</a:t>
            </a:r>
            <a:r>
              <a:rPr lang="zh-CN" altLang="en-US" dirty="0"/>
              <a:t>移动断路器小车前</a:t>
            </a:r>
            <a:r>
              <a:rPr lang="zh-CN" altLang="en-US" dirty="0" smtClean="0"/>
              <a:t>一定</a:t>
            </a:r>
            <a:r>
              <a:rPr lang="zh-CN" altLang="en-US" dirty="0"/>
              <a:t>要确认服务车已经牢牢锁定在柜体上</a:t>
            </a:r>
          </a:p>
          <a:p>
            <a:pPr marL="285750" indent="-285750">
              <a:lnSpc>
                <a:spcPct val="150000"/>
              </a:lnSpc>
              <a:buFont typeface="Arial" pitchFamily="34" charset="0"/>
              <a:buChar char="•"/>
            </a:pPr>
            <a:r>
              <a:rPr lang="zh-CN" altLang="en-US" dirty="0" smtClean="0"/>
              <a:t>向</a:t>
            </a:r>
            <a:r>
              <a:rPr lang="zh-CN" altLang="en-US" dirty="0"/>
              <a:t>内滑动断路器小车上的两个把手，拉动断路器小车到服务车</a:t>
            </a:r>
            <a:r>
              <a:rPr lang="zh-CN" altLang="en-US" dirty="0" smtClean="0"/>
              <a:t>上并</a:t>
            </a:r>
            <a:r>
              <a:rPr lang="zh-CN" altLang="en-US" dirty="0"/>
              <a:t>将断路器小车锁定在服务车上</a:t>
            </a:r>
          </a:p>
          <a:p>
            <a:pPr marL="285750" indent="-285750">
              <a:lnSpc>
                <a:spcPct val="150000"/>
              </a:lnSpc>
              <a:buFont typeface="Arial" pitchFamily="34" charset="0"/>
              <a:buChar char="•"/>
            </a:pPr>
            <a:r>
              <a:rPr lang="zh-CN" altLang="en-US" dirty="0" smtClean="0"/>
              <a:t>通过</a:t>
            </a:r>
            <a:r>
              <a:rPr lang="zh-CN" altLang="en-US" dirty="0"/>
              <a:t>服务车上的解锁杆将服务车从开关柜上脱开移走</a:t>
            </a:r>
          </a:p>
        </p:txBody>
      </p:sp>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33446721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18</a:t>
            </a:fld>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196752"/>
            <a:ext cx="9361040" cy="518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pic>
        <p:nvPicPr>
          <p:cNvPr id="3074" name="Picture 2" descr="C:\Users\ADMINI~1\AppData\Local\Temp\WeChat Files\258328b23d4c30208e65fbd1446629e.jp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2741" r="14214" b="315"/>
          <a:stretch/>
        </p:blipFill>
        <p:spPr bwMode="auto">
          <a:xfrm>
            <a:off x="5776464" y="1673424"/>
            <a:ext cx="2191744" cy="4599368"/>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5698752" y="4297683"/>
            <a:ext cx="541264" cy="536006"/>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5771362" y="4335487"/>
            <a:ext cx="540662" cy="461665"/>
          </a:xfrm>
          <a:prstGeom prst="rect">
            <a:avLst/>
          </a:prstGeom>
          <a:noFill/>
        </p:spPr>
        <p:txBody>
          <a:bodyPr wrap="square" rtlCol="0">
            <a:spAutoFit/>
          </a:bodyPr>
          <a:lstStyle/>
          <a:p>
            <a:r>
              <a:rPr lang="en-US" altLang="zh-CN" sz="2400" dirty="0" smtClean="0">
                <a:solidFill>
                  <a:srgbClr val="FFFF00"/>
                </a:solidFill>
              </a:rPr>
              <a:t>3</a:t>
            </a:r>
            <a:endParaRPr lang="zh-CN" altLang="en-US" sz="2400" dirty="0">
              <a:solidFill>
                <a:srgbClr val="FFFF00"/>
              </a:solidFill>
            </a:endParaRPr>
          </a:p>
        </p:txBody>
      </p:sp>
      <p:sp>
        <p:nvSpPr>
          <p:cNvPr id="3" name="上弧形箭头 2"/>
          <p:cNvSpPr/>
          <p:nvPr/>
        </p:nvSpPr>
        <p:spPr>
          <a:xfrm rot="15958112">
            <a:off x="6123040" y="5048022"/>
            <a:ext cx="864096" cy="366911"/>
          </a:xfrm>
          <a:prstGeom prst="curvedDown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6841586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a:t>
            </a:fld>
            <a:endParaRPr lang="zh-CN" altLang="en-US" dirty="0"/>
          </a:p>
        </p:txBody>
      </p:sp>
      <p:cxnSp>
        <p:nvCxnSpPr>
          <p:cNvPr id="34" name="直接连接符 33"/>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76481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15575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90" y="836821"/>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275494" y="1484784"/>
            <a:ext cx="7775575" cy="883964"/>
            <a:chOff x="3504874" y="1296309"/>
            <a:chExt cx="5182251" cy="1204499"/>
          </a:xfrm>
        </p:grpSpPr>
        <p:sp>
          <p:nvSpPr>
            <p:cNvPr id="13" name="矩形 12"/>
            <p:cNvSpPr/>
            <p:nvPr/>
          </p:nvSpPr>
          <p:spPr>
            <a:xfrm>
              <a:off x="5108996" y="1353111"/>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296309"/>
              <a:ext cx="564237" cy="120449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695962"/>
            </a:xfrm>
            <a:prstGeom prst="rect">
              <a:avLst/>
            </a:prstGeom>
            <a:noFill/>
          </p:spPr>
          <p:txBody>
            <a:bodyPr wrap="square" rtlCol="0">
              <a:spAutoFit/>
            </a:bodyPr>
            <a:lstStyle/>
            <a:p>
              <a:r>
                <a:rPr lang="zh-CN" altLang="en-US" sz="1600" b="1" dirty="0">
                  <a:solidFill>
                    <a:schemeClr val="bg1"/>
                  </a:solidFill>
                </a:rPr>
                <a:t>培训目标及培训要求</a:t>
              </a:r>
            </a:p>
          </p:txBody>
        </p:sp>
      </p:grpSp>
      <p:grpSp>
        <p:nvGrpSpPr>
          <p:cNvPr id="17" name="组合 16"/>
          <p:cNvGrpSpPr/>
          <p:nvPr/>
        </p:nvGrpSpPr>
        <p:grpSpPr>
          <a:xfrm>
            <a:off x="2275494" y="2192396"/>
            <a:ext cx="7775575" cy="857956"/>
            <a:chOff x="3504874" y="2440754"/>
            <a:chExt cx="5182252" cy="1222959"/>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440754"/>
              <a:ext cx="616706" cy="122295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82586"/>
            </a:xfrm>
            <a:prstGeom prst="rect">
              <a:avLst/>
            </a:prstGeom>
            <a:noFill/>
          </p:spPr>
          <p:txBody>
            <a:bodyPr wrap="square" rtlCol="0">
              <a:spAutoFit/>
            </a:bodyPr>
            <a:lstStyle/>
            <a:p>
              <a:r>
                <a:rPr lang="en-US" altLang="zh-CN" sz="1600" b="1" dirty="0">
                  <a:solidFill>
                    <a:schemeClr val="bg1"/>
                  </a:solidFill>
                  <a:latin typeface="+mn-ea"/>
                </a:rPr>
                <a:t>ABB </a:t>
              </a:r>
              <a:r>
                <a:rPr lang="en-US" altLang="zh-CN" sz="1600" b="1" dirty="0" smtClean="0">
                  <a:solidFill>
                    <a:schemeClr val="bg1"/>
                  </a:solidFill>
                  <a:latin typeface="+mn-ea"/>
                </a:rPr>
                <a:t>GS-SZ</a:t>
              </a:r>
              <a:r>
                <a:rPr lang="zh-CN" altLang="en-US" sz="1600" b="1" dirty="0" smtClean="0">
                  <a:solidFill>
                    <a:schemeClr val="bg1"/>
                  </a:solidFill>
                  <a:latin typeface="+mn-ea"/>
                </a:rPr>
                <a:t>开关柜操作</a:t>
              </a:r>
              <a:endParaRPr lang="zh-CN" altLang="en-US" sz="1600" b="1" dirty="0">
                <a:solidFill>
                  <a:schemeClr val="bg1"/>
                </a:solidFill>
                <a:latin typeface="+mn-ea"/>
              </a:endParaRPr>
            </a:p>
          </p:txBody>
        </p:sp>
      </p:grpSp>
      <p:grpSp>
        <p:nvGrpSpPr>
          <p:cNvPr id="35" name="组合 34"/>
          <p:cNvGrpSpPr/>
          <p:nvPr/>
        </p:nvGrpSpPr>
        <p:grpSpPr>
          <a:xfrm>
            <a:off x="2272318" y="2938490"/>
            <a:ext cx="7777589" cy="731338"/>
            <a:chOff x="3504874" y="3667198"/>
            <a:chExt cx="5183593" cy="1057946"/>
          </a:xfrm>
        </p:grpSpPr>
        <p:sp>
          <p:nvSpPr>
            <p:cNvPr id="36" name="矩形 3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TextBox 89"/>
            <p:cNvSpPr txBox="1"/>
            <p:nvPr/>
          </p:nvSpPr>
          <p:spPr>
            <a:xfrm>
              <a:off x="3736212" y="3781444"/>
              <a:ext cx="616706" cy="845929"/>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9" name="TextBox 90"/>
            <p:cNvSpPr txBox="1"/>
            <p:nvPr/>
          </p:nvSpPr>
          <p:spPr>
            <a:xfrm>
              <a:off x="5271615" y="4014601"/>
              <a:ext cx="3416852" cy="466524"/>
            </a:xfrm>
            <a:prstGeom prst="rect">
              <a:avLst/>
            </a:prstGeom>
            <a:noFill/>
          </p:spPr>
          <p:txBody>
            <a:bodyPr wrap="square" rtlCol="0">
              <a:spAutoFit/>
            </a:bodyPr>
            <a:lstStyle/>
            <a:p>
              <a:r>
                <a:rPr lang="zh-CN" altLang="en-US" sz="1600" b="1" dirty="0">
                  <a:solidFill>
                    <a:schemeClr val="bg1"/>
                  </a:solidFill>
                  <a:latin typeface="+mn-ea"/>
                </a:rPr>
                <a:t>施耐</a:t>
              </a:r>
              <a:r>
                <a:rPr lang="zh-CN" altLang="en-US" sz="1600" b="1" dirty="0" smtClean="0">
                  <a:solidFill>
                    <a:schemeClr val="bg1"/>
                  </a:solidFill>
                  <a:latin typeface="+mn-ea"/>
                </a:rPr>
                <a:t>德 </a:t>
              </a:r>
              <a:r>
                <a:rPr lang="en-US" altLang="zh-CN" sz="1600" b="1" dirty="0" err="1" smtClean="0">
                  <a:solidFill>
                    <a:schemeClr val="bg1"/>
                  </a:solidFill>
                  <a:latin typeface="+mn-ea"/>
                </a:rPr>
                <a:t>Masterpact</a:t>
              </a:r>
              <a:r>
                <a:rPr lang="en-US" altLang="zh-CN" sz="1600" b="1" dirty="0" smtClean="0">
                  <a:solidFill>
                    <a:schemeClr val="bg1"/>
                  </a:solidFill>
                  <a:latin typeface="+mn-ea"/>
                </a:rPr>
                <a:t> MT</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40" name="组合 39"/>
          <p:cNvGrpSpPr/>
          <p:nvPr/>
        </p:nvGrpSpPr>
        <p:grpSpPr>
          <a:xfrm>
            <a:off x="2279939" y="3669828"/>
            <a:ext cx="7771130" cy="734622"/>
            <a:chOff x="3506990" y="3667198"/>
            <a:chExt cx="5179361" cy="1057946"/>
          </a:xfrm>
        </p:grpSpPr>
        <p:sp>
          <p:nvSpPr>
            <p:cNvPr id="41" name="矩形 40"/>
            <p:cNvSpPr/>
            <p:nvPr/>
          </p:nvSpPr>
          <p:spPr>
            <a:xfrm>
              <a:off x="5108150"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29"/>
            <p:cNvSpPr/>
            <p:nvPr/>
          </p:nvSpPr>
          <p:spPr>
            <a:xfrm>
              <a:off x="3506990"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TextBox 89"/>
            <p:cNvSpPr txBox="1"/>
            <p:nvPr/>
          </p:nvSpPr>
          <p:spPr>
            <a:xfrm>
              <a:off x="3736212" y="3790033"/>
              <a:ext cx="616706" cy="828751"/>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44" name="TextBox 90"/>
            <p:cNvSpPr txBox="1"/>
            <p:nvPr/>
          </p:nvSpPr>
          <p:spPr>
            <a:xfrm>
              <a:off x="5269499" y="4030369"/>
              <a:ext cx="3416852" cy="667515"/>
            </a:xfrm>
            <a:prstGeom prst="rect">
              <a:avLst/>
            </a:prstGeom>
            <a:noFill/>
          </p:spPr>
          <p:txBody>
            <a:bodyPr wrap="square" rtlCol="0">
              <a:spAutoFit/>
            </a:bodyPr>
            <a:lstStyle/>
            <a:p>
              <a:r>
                <a:rPr lang="zh-CN" altLang="en-US" sz="1600" b="1" dirty="0" smtClean="0">
                  <a:solidFill>
                    <a:schemeClr val="bg1"/>
                  </a:solidFill>
                  <a:latin typeface="+mn-ea"/>
                </a:rPr>
                <a:t>施耐德</a:t>
              </a:r>
              <a:r>
                <a:rPr lang="en-US" altLang="zh-CN" sz="1600" b="1" dirty="0" smtClean="0">
                  <a:solidFill>
                    <a:schemeClr val="bg1"/>
                  </a:solidFill>
                  <a:latin typeface="+mn-ea"/>
                </a:rPr>
                <a:t>Compact NSX</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3" name="组合 2"/>
          <p:cNvGrpSpPr/>
          <p:nvPr/>
        </p:nvGrpSpPr>
        <p:grpSpPr>
          <a:xfrm>
            <a:off x="2288398" y="4400452"/>
            <a:ext cx="7768042" cy="708853"/>
            <a:chOff x="3504874" y="3667198"/>
            <a:chExt cx="5177230" cy="1057946"/>
          </a:xfrm>
        </p:grpSpPr>
        <p:sp>
          <p:nvSpPr>
            <p:cNvPr id="4" name="矩形 3"/>
            <p:cNvSpPr/>
            <p:nvPr/>
          </p:nvSpPr>
          <p:spPr>
            <a:xfrm>
              <a:off x="5103975"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smtClean="0">
                  <a:solidFill>
                    <a:schemeClr val="bg1"/>
                  </a:solidFill>
                  <a:latin typeface="+mn-ea"/>
                </a:rPr>
                <a:t>WATSNB-400/250-4CBR</a:t>
              </a:r>
              <a:endParaRPr lang="zh-CN" altLang="en-US" sz="1600" b="1" dirty="0">
                <a:solidFill>
                  <a:schemeClr val="bg1"/>
                </a:solidFill>
                <a:latin typeface="+mn-ea"/>
              </a:endParaRPr>
            </a:p>
          </p:txBody>
        </p:sp>
        <p:sp>
          <p:nvSpPr>
            <p:cNvPr id="5"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grpSp>
      <p:grpSp>
        <p:nvGrpSpPr>
          <p:cNvPr id="45" name="组合 44"/>
          <p:cNvGrpSpPr/>
          <p:nvPr/>
        </p:nvGrpSpPr>
        <p:grpSpPr>
          <a:xfrm>
            <a:off x="2283715" y="5083494"/>
            <a:ext cx="7775575" cy="708853"/>
            <a:chOff x="3504874" y="3667198"/>
            <a:chExt cx="5182251" cy="1057946"/>
          </a:xfrm>
        </p:grpSpPr>
        <p:sp>
          <p:nvSpPr>
            <p:cNvPr id="46" name="矩形 4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smtClean="0">
                  <a:solidFill>
                    <a:schemeClr val="bg1"/>
                  </a:solidFill>
                  <a:latin typeface="+mn-ea"/>
                </a:rPr>
                <a:t>WATSNA32/4</a:t>
              </a:r>
              <a:endParaRPr lang="zh-CN" altLang="en-US" sz="1600" b="1" dirty="0">
                <a:solidFill>
                  <a:schemeClr val="bg1"/>
                </a:solidFill>
                <a:latin typeface="+mn-ea"/>
              </a:endParaRPr>
            </a:p>
          </p:txBody>
        </p:sp>
        <p:sp>
          <p:nvSpPr>
            <p:cNvPr id="4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19</a:t>
            </a:fld>
            <a:endParaRPr lang="zh-CN" altLang="en-US" dirty="0"/>
          </a:p>
        </p:txBody>
      </p:sp>
      <p:sp>
        <p:nvSpPr>
          <p:cNvPr id="3" name="矩形 2"/>
          <p:cNvSpPr/>
          <p:nvPr/>
        </p:nvSpPr>
        <p:spPr>
          <a:xfrm>
            <a:off x="2207568" y="1347941"/>
            <a:ext cx="8160568" cy="4247317"/>
          </a:xfrm>
          <a:prstGeom prst="rect">
            <a:avLst/>
          </a:prstGeom>
        </p:spPr>
        <p:txBody>
          <a:bodyPr wrap="square">
            <a:spAutoFit/>
          </a:bodyPr>
          <a:lstStyle/>
          <a:p>
            <a:pPr>
              <a:lnSpc>
                <a:spcPct val="150000"/>
              </a:lnSpc>
            </a:pPr>
            <a:r>
              <a:rPr lang="zh-CN" altLang="en-US" dirty="0"/>
              <a:t>接地开关操作</a:t>
            </a:r>
          </a:p>
          <a:p>
            <a:pPr>
              <a:lnSpc>
                <a:spcPct val="150000"/>
              </a:lnSpc>
            </a:pPr>
            <a:r>
              <a:rPr lang="zh-CN" altLang="en-US" dirty="0" smtClean="0"/>
              <a:t>手动</a:t>
            </a:r>
            <a:r>
              <a:rPr lang="zh-CN" altLang="en-US" dirty="0"/>
              <a:t>操作步骤</a:t>
            </a:r>
            <a:r>
              <a:rPr lang="en-US" altLang="zh-CN" b="1" dirty="0"/>
              <a:t>:</a:t>
            </a:r>
          </a:p>
          <a:p>
            <a:pPr>
              <a:lnSpc>
                <a:spcPct val="150000"/>
              </a:lnSpc>
            </a:pPr>
            <a:r>
              <a:rPr lang="zh-CN" altLang="en-US" dirty="0" smtClean="0"/>
              <a:t>接地开关</a:t>
            </a:r>
            <a:r>
              <a:rPr lang="zh-CN" altLang="en-US" dirty="0"/>
              <a:t>合闸时确保断路器在试验</a:t>
            </a:r>
            <a:r>
              <a:rPr lang="en-US" altLang="zh-CN" dirty="0"/>
              <a:t>/</a:t>
            </a:r>
            <a:r>
              <a:rPr lang="zh-CN" altLang="en-US" dirty="0"/>
              <a:t>隔离位置</a:t>
            </a:r>
            <a:r>
              <a:rPr lang="en-US" altLang="zh-CN" dirty="0"/>
              <a:t>– </a:t>
            </a:r>
            <a:r>
              <a:rPr lang="zh-CN" altLang="en-US" dirty="0"/>
              <a:t>确认</a:t>
            </a:r>
            <a:r>
              <a:rPr lang="zh-CN" altLang="en-US" dirty="0" smtClean="0"/>
              <a:t>闭锁已经</a:t>
            </a:r>
            <a:r>
              <a:rPr lang="zh-CN" altLang="en-US" dirty="0"/>
              <a:t>解除，运行</a:t>
            </a:r>
            <a:r>
              <a:rPr lang="zh-CN" altLang="en-US" dirty="0" smtClean="0"/>
              <a:t>操作</a:t>
            </a:r>
            <a:endParaRPr lang="zh-CN" altLang="en-US" dirty="0"/>
          </a:p>
          <a:p>
            <a:pPr>
              <a:lnSpc>
                <a:spcPct val="150000"/>
              </a:lnSpc>
            </a:pPr>
            <a:r>
              <a:rPr lang="zh-CN" altLang="en-US" dirty="0" smtClean="0"/>
              <a:t>压</a:t>
            </a:r>
            <a:r>
              <a:rPr lang="zh-CN" altLang="en-US" dirty="0"/>
              <a:t>下接地开关操作孔挡板</a:t>
            </a:r>
            <a:r>
              <a:rPr lang="en-US" altLang="zh-CN" dirty="0"/>
              <a:t>– </a:t>
            </a:r>
            <a:r>
              <a:rPr lang="zh-CN" altLang="en-US" dirty="0"/>
              <a:t>注意如果遇到阻力切勿强行操作，要先确认闭锁</a:t>
            </a:r>
          </a:p>
          <a:p>
            <a:pPr>
              <a:lnSpc>
                <a:spcPct val="150000"/>
              </a:lnSpc>
            </a:pPr>
            <a:r>
              <a:rPr lang="zh-CN" altLang="en-US" dirty="0"/>
              <a:t>是否已经彻底解除</a:t>
            </a:r>
          </a:p>
          <a:p>
            <a:pPr>
              <a:lnSpc>
                <a:spcPct val="150000"/>
              </a:lnSpc>
            </a:pPr>
            <a:r>
              <a:rPr lang="zh-CN" altLang="en-US" dirty="0" smtClean="0"/>
              <a:t>将</a:t>
            </a:r>
            <a:r>
              <a:rPr lang="zh-CN" altLang="en-US" dirty="0"/>
              <a:t>操作手柄插入六角轴操作孔内</a:t>
            </a:r>
            <a:r>
              <a:rPr lang="en-US" altLang="zh-CN" dirty="0"/>
              <a:t>– </a:t>
            </a:r>
            <a:r>
              <a:rPr lang="zh-CN" altLang="en-US" dirty="0"/>
              <a:t>注意操作手柄需要竖直插入，竖直拔出</a:t>
            </a:r>
            <a:r>
              <a:rPr lang="zh-CN" altLang="en-US" dirty="0" smtClean="0"/>
              <a:t>。顺时针</a:t>
            </a:r>
            <a:r>
              <a:rPr lang="en-US" altLang="zh-CN" dirty="0"/>
              <a:t>180° </a:t>
            </a:r>
            <a:r>
              <a:rPr lang="zh-CN" altLang="en-US" dirty="0"/>
              <a:t>操作合闸，逆时针</a:t>
            </a:r>
            <a:r>
              <a:rPr lang="en-US" altLang="zh-CN" dirty="0"/>
              <a:t>180° </a:t>
            </a:r>
            <a:r>
              <a:rPr lang="zh-CN" altLang="en-US" dirty="0"/>
              <a:t>操作分闸。</a:t>
            </a:r>
          </a:p>
          <a:p>
            <a:pPr>
              <a:lnSpc>
                <a:spcPct val="150000"/>
              </a:lnSpc>
            </a:pPr>
            <a:r>
              <a:rPr lang="zh-CN" altLang="en-US" dirty="0" smtClean="0"/>
              <a:t>检查</a:t>
            </a:r>
            <a:r>
              <a:rPr lang="zh-CN" altLang="en-US" dirty="0"/>
              <a:t>机械和电气位置指示确保操作到位</a:t>
            </a:r>
          </a:p>
          <a:p>
            <a:pPr>
              <a:lnSpc>
                <a:spcPct val="150000"/>
              </a:lnSpc>
            </a:pPr>
            <a:r>
              <a:rPr lang="zh-CN" altLang="en-US" dirty="0" smtClean="0"/>
              <a:t>移</a:t>
            </a:r>
            <a:r>
              <a:rPr lang="zh-CN" altLang="en-US" dirty="0"/>
              <a:t>开操作手柄。接地开关合闸时操作孔挡板保持打开状态，接地开关分闸后操</a:t>
            </a:r>
          </a:p>
          <a:p>
            <a:pPr>
              <a:lnSpc>
                <a:spcPct val="150000"/>
              </a:lnSpc>
            </a:pPr>
            <a:r>
              <a:rPr lang="zh-CN" altLang="en-US" dirty="0"/>
              <a:t>作孔挡板自动闭合。</a:t>
            </a:r>
          </a:p>
        </p:txBody>
      </p:sp>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48813306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20</a:t>
            </a:fld>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632" y="1199046"/>
            <a:ext cx="3456384" cy="291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80" y="1126495"/>
            <a:ext cx="3468636" cy="29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063553" y="4509120"/>
            <a:ext cx="7830318" cy="1754326"/>
          </a:xfrm>
          <a:prstGeom prst="rect">
            <a:avLst/>
          </a:prstGeom>
        </p:spPr>
        <p:txBody>
          <a:bodyPr wrap="square">
            <a:spAutoFit/>
          </a:bodyPr>
          <a:lstStyle/>
          <a:p>
            <a:pPr>
              <a:lnSpc>
                <a:spcPct val="150000"/>
              </a:lnSpc>
            </a:pPr>
            <a:r>
              <a:rPr lang="zh-CN" altLang="en-US" dirty="0"/>
              <a:t>活门驱动车用于打开断路器室内的活门，进行验电，核相，检查等工作</a:t>
            </a:r>
            <a:r>
              <a:rPr lang="en-US" altLang="zh-CN" b="1" dirty="0"/>
              <a:t>:</a:t>
            </a:r>
          </a:p>
          <a:p>
            <a:pPr>
              <a:lnSpc>
                <a:spcPct val="150000"/>
              </a:lnSpc>
            </a:pPr>
            <a:r>
              <a:rPr lang="en-US" altLang="zh-CN" dirty="0"/>
              <a:t>1 – </a:t>
            </a:r>
            <a:r>
              <a:rPr lang="zh-CN" altLang="en-US" dirty="0"/>
              <a:t>将活门驱动车放到断路器室导轨上</a:t>
            </a:r>
          </a:p>
          <a:p>
            <a:pPr>
              <a:lnSpc>
                <a:spcPct val="150000"/>
              </a:lnSpc>
            </a:pPr>
            <a:r>
              <a:rPr lang="en-US" altLang="zh-CN" dirty="0"/>
              <a:t>2 – </a:t>
            </a:r>
            <a:r>
              <a:rPr lang="zh-CN" altLang="en-US" dirty="0"/>
              <a:t>摇动小车从试验位置移到工作位置，活门自动开启</a:t>
            </a:r>
          </a:p>
          <a:p>
            <a:pPr>
              <a:lnSpc>
                <a:spcPct val="150000"/>
              </a:lnSpc>
            </a:pPr>
            <a:r>
              <a:rPr lang="en-US" altLang="zh-CN" dirty="0"/>
              <a:t>3 – </a:t>
            </a:r>
            <a:r>
              <a:rPr lang="zh-CN" altLang="en-US" dirty="0"/>
              <a:t>摇动小车从工作位置移到试验位置，活门自动关闭</a:t>
            </a:r>
          </a:p>
        </p:txBody>
      </p:sp>
      <p:sp>
        <p:nvSpPr>
          <p:cNvPr id="4" name="矩形 3"/>
          <p:cNvSpPr/>
          <p:nvPr/>
        </p:nvSpPr>
        <p:spPr>
          <a:xfrm>
            <a:off x="551384" y="1756847"/>
            <a:ext cx="1980029" cy="400110"/>
          </a:xfrm>
          <a:prstGeom prst="rect">
            <a:avLst/>
          </a:prstGeom>
        </p:spPr>
        <p:txBody>
          <a:bodyPr wrap="none">
            <a:spAutoFit/>
          </a:bodyPr>
          <a:lstStyle/>
          <a:p>
            <a:r>
              <a:rPr lang="zh-CN" altLang="en-US" sz="2000" dirty="0"/>
              <a:t>活门驱动车操作</a:t>
            </a:r>
          </a:p>
        </p:txBody>
      </p:sp>
      <p:sp>
        <p:nvSpPr>
          <p:cNvPr id="7" name="TextBox 6"/>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75955264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21</a:t>
            </a:fld>
            <a:endParaRPr lang="zh-CN" altLang="en-US" dirty="0"/>
          </a:p>
        </p:txBody>
      </p:sp>
      <p:sp>
        <p:nvSpPr>
          <p:cNvPr id="3" name="矩形 2"/>
          <p:cNvSpPr/>
          <p:nvPr/>
        </p:nvSpPr>
        <p:spPr>
          <a:xfrm>
            <a:off x="695400" y="2132856"/>
            <a:ext cx="5832648" cy="3831818"/>
          </a:xfrm>
          <a:prstGeom prst="rect">
            <a:avLst/>
          </a:prstGeom>
        </p:spPr>
        <p:txBody>
          <a:bodyPr wrap="square">
            <a:spAutoFit/>
          </a:bodyPr>
          <a:lstStyle/>
          <a:p>
            <a:pPr>
              <a:lnSpc>
                <a:spcPct val="150000"/>
              </a:lnSpc>
            </a:pPr>
            <a:r>
              <a:rPr lang="zh-CN" altLang="en-US" dirty="0"/>
              <a:t>断路器小车机械闭锁</a:t>
            </a:r>
            <a:r>
              <a:rPr lang="en-US" altLang="zh-CN" dirty="0"/>
              <a:t>:</a:t>
            </a:r>
          </a:p>
          <a:p>
            <a:pPr marL="285750" indent="-285750">
              <a:lnSpc>
                <a:spcPct val="150000"/>
              </a:lnSpc>
              <a:buFont typeface="Arial" pitchFamily="34" charset="0"/>
              <a:buChar char="•"/>
            </a:pPr>
            <a:r>
              <a:rPr lang="zh-CN" altLang="en-US" dirty="0" smtClean="0"/>
              <a:t>禁止</a:t>
            </a:r>
            <a:r>
              <a:rPr lang="zh-CN" altLang="en-US" dirty="0"/>
              <a:t>断路器合闸时摇进或摇出小车</a:t>
            </a:r>
          </a:p>
          <a:p>
            <a:pPr marL="285750" indent="-285750">
              <a:lnSpc>
                <a:spcPct val="150000"/>
              </a:lnSpc>
              <a:buFont typeface="Arial" pitchFamily="34" charset="0"/>
              <a:buChar char="•"/>
            </a:pPr>
            <a:r>
              <a:rPr lang="zh-CN" altLang="en-US" dirty="0" smtClean="0"/>
              <a:t>禁止</a:t>
            </a:r>
            <a:r>
              <a:rPr lang="zh-CN" altLang="en-US" dirty="0"/>
              <a:t>小车在中间位置时合闸</a:t>
            </a:r>
          </a:p>
          <a:p>
            <a:pPr>
              <a:lnSpc>
                <a:spcPct val="150000"/>
              </a:lnSpc>
            </a:pPr>
            <a:r>
              <a:rPr lang="zh-CN" altLang="en-US" dirty="0" smtClean="0"/>
              <a:t>柜</a:t>
            </a:r>
            <a:r>
              <a:rPr lang="zh-CN" altLang="en-US" dirty="0"/>
              <a:t>体上的机械闭锁</a:t>
            </a:r>
            <a:r>
              <a:rPr lang="en-US" altLang="zh-CN" dirty="0"/>
              <a:t>:</a:t>
            </a:r>
          </a:p>
          <a:p>
            <a:pPr marL="285750" indent="-285750">
              <a:lnSpc>
                <a:spcPct val="150000"/>
              </a:lnSpc>
              <a:buFont typeface="Arial" pitchFamily="34" charset="0"/>
              <a:buChar char="•"/>
            </a:pPr>
            <a:r>
              <a:rPr lang="zh-CN" altLang="en-US" dirty="0" smtClean="0"/>
              <a:t>禁止</a:t>
            </a:r>
            <a:r>
              <a:rPr lang="zh-CN" altLang="en-US" dirty="0"/>
              <a:t>断路器小车不在试验位置拔下航空插头</a:t>
            </a:r>
          </a:p>
          <a:p>
            <a:pPr marL="285750" indent="-285750">
              <a:lnSpc>
                <a:spcPct val="150000"/>
              </a:lnSpc>
              <a:buFont typeface="Arial" pitchFamily="34" charset="0"/>
              <a:buChar char="•"/>
            </a:pPr>
            <a:r>
              <a:rPr lang="zh-CN" altLang="en-US" dirty="0" smtClean="0"/>
              <a:t>禁止</a:t>
            </a:r>
            <a:r>
              <a:rPr lang="zh-CN" altLang="en-US" dirty="0"/>
              <a:t>断路器小车不在试验位置接地开关合闸</a:t>
            </a:r>
          </a:p>
          <a:p>
            <a:pPr marL="285750" indent="-285750">
              <a:lnSpc>
                <a:spcPct val="150000"/>
              </a:lnSpc>
              <a:buFont typeface="Arial" pitchFamily="34" charset="0"/>
              <a:buChar char="•"/>
            </a:pPr>
            <a:r>
              <a:rPr lang="zh-CN" altLang="en-US" dirty="0" smtClean="0"/>
              <a:t>禁止</a:t>
            </a:r>
            <a:r>
              <a:rPr lang="zh-CN" altLang="en-US" dirty="0"/>
              <a:t>接地开关合闸摇进断路器小车</a:t>
            </a:r>
          </a:p>
          <a:p>
            <a:pPr marL="285750" indent="-285750">
              <a:lnSpc>
                <a:spcPct val="150000"/>
              </a:lnSpc>
              <a:buFont typeface="Arial" pitchFamily="34" charset="0"/>
              <a:buChar char="•"/>
            </a:pPr>
            <a:r>
              <a:rPr lang="zh-CN" altLang="en-US" dirty="0" smtClean="0"/>
              <a:t>航空</a:t>
            </a:r>
            <a:r>
              <a:rPr lang="zh-CN" altLang="en-US" dirty="0"/>
              <a:t>插防误插针防止断路器误推入不同电流等级的开关柜</a:t>
            </a:r>
            <a:r>
              <a:rPr lang="zh-CN" altLang="en-US" dirty="0" smtClean="0"/>
              <a:t>内</a:t>
            </a:r>
            <a:endParaRPr lang="zh-CN" altLang="en-US" dirty="0"/>
          </a:p>
        </p:txBody>
      </p:sp>
      <p:sp>
        <p:nvSpPr>
          <p:cNvPr id="4" name="矩形 3"/>
          <p:cNvSpPr/>
          <p:nvPr/>
        </p:nvSpPr>
        <p:spPr>
          <a:xfrm>
            <a:off x="839416" y="1313881"/>
            <a:ext cx="2861681" cy="461665"/>
          </a:xfrm>
          <a:prstGeom prst="rect">
            <a:avLst/>
          </a:prstGeom>
        </p:spPr>
        <p:txBody>
          <a:bodyPr wrap="none">
            <a:spAutoFit/>
          </a:bodyPr>
          <a:lstStyle/>
          <a:p>
            <a:r>
              <a:rPr lang="en-US" altLang="zh-CN" sz="2400" b="1" dirty="0" smtClean="0">
                <a:latin typeface="华文仿宋" pitchFamily="2" charset="-122"/>
                <a:ea typeface="华文仿宋" pitchFamily="2" charset="-122"/>
              </a:rPr>
              <a:t>ZS-SG</a:t>
            </a:r>
            <a:r>
              <a:rPr lang="zh-CN" altLang="en-US" sz="2400" b="1" dirty="0" smtClean="0">
                <a:latin typeface="华文仿宋" pitchFamily="2" charset="-122"/>
                <a:ea typeface="华文仿宋" pitchFamily="2" charset="-122"/>
              </a:rPr>
              <a:t>的</a:t>
            </a:r>
            <a:r>
              <a:rPr lang="zh-CN" altLang="en-US" sz="2400" b="1" dirty="0">
                <a:latin typeface="华文仿宋" pitchFamily="2" charset="-122"/>
                <a:ea typeface="华文仿宋" pitchFamily="2" charset="-122"/>
              </a:rPr>
              <a:t>闭锁与联锁</a:t>
            </a:r>
            <a:endParaRPr lang="zh-CN" altLang="en-US" sz="2400" dirty="0">
              <a:latin typeface="华文仿宋" pitchFamily="2" charset="-122"/>
              <a:ea typeface="华文仿宋" pitchFamily="2" charset="-122"/>
            </a:endParaRPr>
          </a:p>
        </p:txBody>
      </p:sp>
      <p:sp>
        <p:nvSpPr>
          <p:cNvPr id="5" name="矩形 4"/>
          <p:cNvSpPr/>
          <p:nvPr/>
        </p:nvSpPr>
        <p:spPr>
          <a:xfrm>
            <a:off x="7102287" y="2132856"/>
            <a:ext cx="4392488" cy="2585323"/>
          </a:xfrm>
          <a:prstGeom prst="rect">
            <a:avLst/>
          </a:prstGeom>
        </p:spPr>
        <p:txBody>
          <a:bodyPr wrap="square">
            <a:spAutoFit/>
          </a:bodyPr>
          <a:lstStyle/>
          <a:p>
            <a:pPr>
              <a:lnSpc>
                <a:spcPct val="150000"/>
              </a:lnSpc>
            </a:pPr>
            <a:r>
              <a:rPr lang="zh-CN" altLang="en-US" dirty="0"/>
              <a:t>断路器小车可选电气闭锁</a:t>
            </a:r>
            <a:r>
              <a:rPr lang="en-US" altLang="zh-CN" dirty="0"/>
              <a:t>:</a:t>
            </a:r>
          </a:p>
          <a:p>
            <a:pPr marL="285750" indent="-285750">
              <a:lnSpc>
                <a:spcPct val="150000"/>
              </a:lnSpc>
              <a:buFont typeface="Arial" pitchFamily="34" charset="0"/>
              <a:buChar char="•"/>
            </a:pPr>
            <a:r>
              <a:rPr lang="zh-CN" altLang="en-US" dirty="0"/>
              <a:t>禁止航空插断开时摇进小车</a:t>
            </a:r>
          </a:p>
          <a:p>
            <a:pPr marL="285750" indent="-285750">
              <a:lnSpc>
                <a:spcPct val="150000"/>
              </a:lnSpc>
              <a:buFont typeface="Arial" pitchFamily="34" charset="0"/>
              <a:buChar char="•"/>
            </a:pPr>
            <a:r>
              <a:rPr lang="zh-CN" altLang="en-US" dirty="0"/>
              <a:t>禁止控制电源失电时摇进摇出断路器</a:t>
            </a:r>
          </a:p>
          <a:p>
            <a:pPr>
              <a:lnSpc>
                <a:spcPct val="150000"/>
              </a:lnSpc>
            </a:pPr>
            <a:r>
              <a:rPr lang="zh-CN" altLang="en-US" dirty="0"/>
              <a:t>接地开关闭锁电磁铁</a:t>
            </a:r>
            <a:r>
              <a:rPr lang="en-US" altLang="zh-CN" dirty="0"/>
              <a:t>:</a:t>
            </a:r>
          </a:p>
          <a:p>
            <a:pPr marL="285750" indent="-285750">
              <a:lnSpc>
                <a:spcPct val="150000"/>
              </a:lnSpc>
              <a:buFont typeface="Arial" pitchFamily="34" charset="0"/>
              <a:buChar char="•"/>
            </a:pPr>
            <a:r>
              <a:rPr lang="zh-CN" altLang="en-US" dirty="0"/>
              <a:t>禁止控制电源失电时接地开关合闸</a:t>
            </a:r>
          </a:p>
          <a:p>
            <a:pPr marL="285750" indent="-285750">
              <a:lnSpc>
                <a:spcPct val="150000"/>
              </a:lnSpc>
              <a:buFont typeface="Arial" pitchFamily="34" charset="0"/>
              <a:buChar char="•"/>
            </a:pPr>
            <a:r>
              <a:rPr lang="zh-CN" altLang="en-US" dirty="0"/>
              <a:t>禁止电缆侧带电时接地开关合闸</a:t>
            </a:r>
          </a:p>
        </p:txBody>
      </p:sp>
      <p:sp>
        <p:nvSpPr>
          <p:cNvPr id="6" name="TextBox 5"/>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275304480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22</a:t>
            </a:fld>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210" y="1124744"/>
            <a:ext cx="9300318" cy="508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28608625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23</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480" y="1152181"/>
            <a:ext cx="10319096" cy="4941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25417060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24</a:t>
            </a:fld>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052736"/>
            <a:ext cx="8064896" cy="5277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13576904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25</a:t>
            </a:fld>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488" y="1142190"/>
            <a:ext cx="9231909" cy="495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70932416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26</a:t>
            </a:fld>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268760"/>
            <a:ext cx="10322718" cy="4743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43484954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27</a:t>
            </a:fld>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268760"/>
            <a:ext cx="8712968" cy="438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222285233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28</a:t>
            </a:fld>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1076848"/>
            <a:ext cx="8640960" cy="5304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93014162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p>
        </p:txBody>
      </p:sp>
      <p:sp>
        <p:nvSpPr>
          <p:cNvPr id="3" name="TextBox 2"/>
          <p:cNvSpPr txBox="1"/>
          <p:nvPr/>
        </p:nvSpPr>
        <p:spPr>
          <a:xfrm>
            <a:off x="983432" y="1196752"/>
            <a:ext cx="1512168" cy="400110"/>
          </a:xfrm>
          <a:prstGeom prst="rect">
            <a:avLst/>
          </a:prstGeom>
          <a:noFill/>
        </p:spPr>
        <p:txBody>
          <a:bodyPr wrap="square" rtlCol="0">
            <a:spAutoFit/>
          </a:bodyPr>
          <a:lstStyle/>
          <a:p>
            <a:r>
              <a:rPr lang="zh-CN" altLang="en-US" sz="2000" b="1" dirty="0"/>
              <a:t>培训目标</a:t>
            </a:r>
          </a:p>
        </p:txBody>
      </p:sp>
      <p:sp>
        <p:nvSpPr>
          <p:cNvPr id="5" name="TextBox 4"/>
          <p:cNvSpPr txBox="1"/>
          <p:nvPr/>
        </p:nvSpPr>
        <p:spPr>
          <a:xfrm>
            <a:off x="983432" y="3399383"/>
            <a:ext cx="1512168" cy="400110"/>
          </a:xfrm>
          <a:prstGeom prst="rect">
            <a:avLst/>
          </a:prstGeom>
          <a:noFill/>
        </p:spPr>
        <p:txBody>
          <a:bodyPr wrap="square" rtlCol="0">
            <a:spAutoFit/>
          </a:bodyPr>
          <a:lstStyle/>
          <a:p>
            <a:r>
              <a:rPr lang="zh-CN" altLang="en-US" sz="2000" b="1" dirty="0"/>
              <a:t>培训目标</a:t>
            </a:r>
          </a:p>
        </p:txBody>
      </p:sp>
      <p:sp>
        <p:nvSpPr>
          <p:cNvPr id="4" name="TextBox 3"/>
          <p:cNvSpPr txBox="1"/>
          <p:nvPr/>
        </p:nvSpPr>
        <p:spPr>
          <a:xfrm>
            <a:off x="1631504" y="1844824"/>
            <a:ext cx="8352928" cy="1245235"/>
          </a:xfrm>
          <a:prstGeom prst="rect">
            <a:avLst/>
          </a:prstGeom>
          <a:noFill/>
        </p:spPr>
        <p:txBody>
          <a:bodyPr wrap="square" rtlCol="0">
            <a:spAutoFit/>
          </a:bodyPr>
          <a:lstStyle/>
          <a:p>
            <a:pPr>
              <a:lnSpc>
                <a:spcPct val="150000"/>
              </a:lnSpc>
              <a:spcBef>
                <a:spcPts val="200"/>
              </a:spcBef>
              <a:spcAft>
                <a:spcPts val="200"/>
              </a:spcAft>
            </a:pPr>
            <a:r>
              <a:rPr lang="zh-CN" altLang="en-US" dirty="0">
                <a:latin typeface="+mn-ea"/>
              </a:rPr>
              <a:t>       </a:t>
            </a:r>
            <a:r>
              <a:rPr lang="zh-CN" altLang="en-US" sz="1600" dirty="0">
                <a:latin typeface="+mn-ea"/>
              </a:rPr>
              <a:t>本课程针对润泽科技数据</a:t>
            </a:r>
            <a:r>
              <a:rPr lang="zh-CN" altLang="en-US" sz="1600" dirty="0" smtClean="0">
                <a:latin typeface="+mn-ea"/>
              </a:rPr>
              <a:t>中心</a:t>
            </a:r>
            <a:r>
              <a:rPr lang="en-US" altLang="zh-CN" sz="1600" dirty="0" smtClean="0">
                <a:latin typeface="+mn-ea"/>
              </a:rPr>
              <a:t>IDC</a:t>
            </a:r>
            <a:r>
              <a:rPr lang="zh-CN" altLang="en-US" sz="1600" dirty="0">
                <a:latin typeface="+mn-ea"/>
              </a:rPr>
              <a:t>部门运维团队人员进行，旨在使相关人员掌握各类开关操作的相关步骤及操作过程中的安全注意事项等内容，以进一步提高润泽科技数据中心运维人员操作水平。</a:t>
            </a:r>
            <a:endParaRPr lang="zh-CN" altLang="en-US" sz="1600" dirty="0"/>
          </a:p>
        </p:txBody>
      </p:sp>
      <p:sp>
        <p:nvSpPr>
          <p:cNvPr id="7" name="矩形 6"/>
          <p:cNvSpPr/>
          <p:nvPr/>
        </p:nvSpPr>
        <p:spPr>
          <a:xfrm>
            <a:off x="1631504" y="4149080"/>
            <a:ext cx="8352928" cy="829945"/>
          </a:xfrm>
          <a:prstGeom prst="rect">
            <a:avLst/>
          </a:prstGeom>
        </p:spPr>
        <p:txBody>
          <a:bodyPr wrap="square">
            <a:spAutoFit/>
          </a:bodyPr>
          <a:lstStyle/>
          <a:p>
            <a:pPr>
              <a:lnSpc>
                <a:spcPct val="150000"/>
              </a:lnSpc>
              <a:spcBef>
                <a:spcPts val="200"/>
              </a:spcBef>
              <a:spcAft>
                <a:spcPts val="200"/>
              </a:spcAft>
            </a:pPr>
            <a:r>
              <a:rPr lang="zh-CN" altLang="en-US" sz="1600" dirty="0">
                <a:latin typeface="+mn-ea"/>
              </a:rPr>
              <a:t>       参训人员需要掌握各类开关的相关操作步骤，安全注意事项等内容，确保操作人员熟知熟会。</a:t>
            </a:r>
            <a:endParaRPr lang="en-US" altLang="zh-CN"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29</a:t>
            </a:fld>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052736"/>
            <a:ext cx="10015636" cy="516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290532478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30</a:t>
            </a:fld>
            <a:endParaRPr lang="zh-CN" alt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496" y="996681"/>
            <a:ext cx="8856984" cy="5456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66988551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31</a:t>
            </a:fld>
            <a:endParaRPr lang="zh-CN" alt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797" y="1067484"/>
            <a:ext cx="8070651" cy="5313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289707462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32</a:t>
            </a:fld>
            <a:endParaRPr lang="zh-CN" alt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1307480"/>
            <a:ext cx="5962429" cy="4794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11424" y="1772816"/>
            <a:ext cx="3168352" cy="523220"/>
          </a:xfrm>
          <a:prstGeom prst="rect">
            <a:avLst/>
          </a:prstGeom>
          <a:noFill/>
        </p:spPr>
        <p:txBody>
          <a:bodyPr wrap="square" rtlCol="0">
            <a:spAutoFit/>
          </a:bodyPr>
          <a:lstStyle/>
          <a:p>
            <a:r>
              <a:rPr lang="zh-CN" altLang="en-US" sz="2800" b="1" dirty="0" smtClean="0">
                <a:solidFill>
                  <a:srgbClr val="FF0000"/>
                </a:solidFill>
                <a:latin typeface="华文仿宋" pitchFamily="2" charset="-122"/>
                <a:ea typeface="华文仿宋" pitchFamily="2" charset="-122"/>
              </a:rPr>
              <a:t>断路器操作孔挡板</a:t>
            </a:r>
            <a:endParaRPr lang="zh-CN" altLang="en-US" sz="2800" b="1" dirty="0">
              <a:solidFill>
                <a:srgbClr val="FF0000"/>
              </a:solidFill>
              <a:latin typeface="华文仿宋" pitchFamily="2" charset="-122"/>
              <a:ea typeface="华文仿宋" pitchFamily="2" charset="-122"/>
            </a:endParaRPr>
          </a:p>
        </p:txBody>
      </p:sp>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44608660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33</a:t>
            </a:fld>
            <a:endParaRPr lang="zh-CN" altLang="en-US" dirty="0"/>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800" y="1532519"/>
            <a:ext cx="6768752" cy="401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911424" y="1772816"/>
            <a:ext cx="3168352" cy="523220"/>
          </a:xfrm>
          <a:prstGeom prst="rect">
            <a:avLst/>
          </a:prstGeom>
          <a:noFill/>
        </p:spPr>
        <p:txBody>
          <a:bodyPr wrap="square" rtlCol="0">
            <a:spAutoFit/>
          </a:bodyPr>
          <a:lstStyle/>
          <a:p>
            <a:r>
              <a:rPr lang="zh-CN" altLang="en-US" sz="2800" b="1" dirty="0" smtClean="0">
                <a:solidFill>
                  <a:srgbClr val="FF0000"/>
                </a:solidFill>
                <a:latin typeface="华文仿宋" pitchFamily="2" charset="-122"/>
                <a:ea typeface="华文仿宋" pitchFamily="2" charset="-122"/>
              </a:rPr>
              <a:t>接地刀操作孔挡板</a:t>
            </a:r>
            <a:endParaRPr lang="zh-CN" altLang="en-US" sz="2800" b="1" dirty="0">
              <a:solidFill>
                <a:srgbClr val="FF0000"/>
              </a:solidFill>
              <a:latin typeface="华文仿宋" pitchFamily="2" charset="-122"/>
              <a:ea typeface="华文仿宋" pitchFamily="2" charset="-122"/>
            </a:endParaRPr>
          </a:p>
        </p:txBody>
      </p:sp>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84524345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34</a:t>
            </a:fld>
            <a:endParaRPr lang="zh-CN" alt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1268760"/>
            <a:ext cx="8076554" cy="447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127448" y="1916832"/>
            <a:ext cx="2091343" cy="523220"/>
          </a:xfrm>
          <a:prstGeom prst="rect">
            <a:avLst/>
          </a:prstGeom>
          <a:noFill/>
        </p:spPr>
        <p:txBody>
          <a:bodyPr wrap="square" rtlCol="0">
            <a:spAutoFit/>
          </a:bodyPr>
          <a:lstStyle/>
          <a:p>
            <a:r>
              <a:rPr lang="zh-CN" altLang="en-US" sz="2800" b="1" dirty="0" smtClean="0">
                <a:solidFill>
                  <a:srgbClr val="FF0000"/>
                </a:solidFill>
                <a:latin typeface="华文仿宋" pitchFamily="2" charset="-122"/>
                <a:ea typeface="华文仿宋" pitchFamily="2" charset="-122"/>
              </a:rPr>
              <a:t>活门挂锁</a:t>
            </a:r>
            <a:endParaRPr lang="zh-CN" altLang="en-US" sz="2800" b="1" dirty="0">
              <a:solidFill>
                <a:srgbClr val="FF0000"/>
              </a:solidFill>
              <a:latin typeface="华文仿宋" pitchFamily="2" charset="-122"/>
              <a:ea typeface="华文仿宋" pitchFamily="2" charset="-122"/>
            </a:endParaRPr>
          </a:p>
        </p:txBody>
      </p:sp>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421499176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35</a:t>
            </a:fld>
            <a:endParaRPr lang="zh-CN" altLang="en-US" dirty="0"/>
          </a:p>
        </p:txBody>
      </p:sp>
      <p:cxnSp>
        <p:nvCxnSpPr>
          <p:cNvPr id="3" name="直接连接符 2"/>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15575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75494" y="1484784"/>
            <a:ext cx="7775575" cy="883964"/>
            <a:chOff x="3504874" y="1296309"/>
            <a:chExt cx="5182251" cy="1204499"/>
          </a:xfrm>
        </p:grpSpPr>
        <p:sp>
          <p:nvSpPr>
            <p:cNvPr id="9" name="矩形 8"/>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TextBox 10"/>
            <p:cNvSpPr txBox="1"/>
            <p:nvPr/>
          </p:nvSpPr>
          <p:spPr>
            <a:xfrm>
              <a:off x="3758792" y="1296309"/>
              <a:ext cx="564237" cy="120449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2" name="TextBox 42"/>
            <p:cNvSpPr txBox="1"/>
            <p:nvPr/>
          </p:nvSpPr>
          <p:spPr>
            <a:xfrm>
              <a:off x="5269496" y="1679655"/>
              <a:ext cx="3416854" cy="695962"/>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13" name="组合 12"/>
          <p:cNvGrpSpPr/>
          <p:nvPr/>
        </p:nvGrpSpPr>
        <p:grpSpPr>
          <a:xfrm>
            <a:off x="2275494" y="2192396"/>
            <a:ext cx="7783796" cy="857956"/>
            <a:chOff x="3504874" y="2440754"/>
            <a:chExt cx="5187731" cy="1222959"/>
          </a:xfrm>
        </p:grpSpPr>
        <p:sp>
          <p:nvSpPr>
            <p:cNvPr id="14" name="矩形 13"/>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TextBox 80"/>
            <p:cNvSpPr txBox="1"/>
            <p:nvPr/>
          </p:nvSpPr>
          <p:spPr>
            <a:xfrm>
              <a:off x="3744450" y="2440754"/>
              <a:ext cx="616706" cy="122295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7" name="TextBox 81"/>
            <p:cNvSpPr txBox="1"/>
            <p:nvPr/>
          </p:nvSpPr>
          <p:spPr>
            <a:xfrm>
              <a:off x="5274977" y="2796668"/>
              <a:ext cx="3417628" cy="482586"/>
            </a:xfrm>
            <a:prstGeom prst="rect">
              <a:avLst/>
            </a:prstGeom>
            <a:noFill/>
          </p:spPr>
          <p:txBody>
            <a:bodyPr wrap="square" rtlCol="0">
              <a:spAutoFit/>
            </a:bodyPr>
            <a:lstStyle/>
            <a:p>
              <a:r>
                <a:rPr lang="en-US" altLang="zh-CN" sz="1600" b="1" dirty="0">
                  <a:solidFill>
                    <a:schemeClr val="bg1"/>
                  </a:solidFill>
                  <a:latin typeface="+mn-ea"/>
                </a:rPr>
                <a:t>ABB </a:t>
              </a:r>
              <a:r>
                <a:rPr lang="en-US" altLang="zh-CN" sz="1600" b="1" dirty="0" smtClean="0">
                  <a:solidFill>
                    <a:schemeClr val="bg1"/>
                  </a:solidFill>
                  <a:latin typeface="+mn-ea"/>
                </a:rPr>
                <a:t>GS-SZ</a:t>
              </a:r>
              <a:r>
                <a:rPr lang="zh-CN" altLang="en-US" sz="1600" b="1" dirty="0" smtClean="0">
                  <a:solidFill>
                    <a:schemeClr val="bg1"/>
                  </a:solidFill>
                  <a:latin typeface="+mn-ea"/>
                </a:rPr>
                <a:t>开关柜操作</a:t>
              </a:r>
              <a:endParaRPr lang="zh-CN" altLang="en-US" sz="1600" b="1" dirty="0">
                <a:solidFill>
                  <a:schemeClr val="bg1"/>
                </a:solidFill>
                <a:latin typeface="+mn-ea"/>
              </a:endParaRPr>
            </a:p>
          </p:txBody>
        </p:sp>
      </p:grpSp>
      <p:grpSp>
        <p:nvGrpSpPr>
          <p:cNvPr id="18" name="组合 17"/>
          <p:cNvGrpSpPr/>
          <p:nvPr/>
        </p:nvGrpSpPr>
        <p:grpSpPr>
          <a:xfrm>
            <a:off x="2272318" y="2938490"/>
            <a:ext cx="7777589" cy="731338"/>
            <a:chOff x="3504874" y="3667198"/>
            <a:chExt cx="5183593" cy="1057946"/>
          </a:xfrm>
        </p:grpSpPr>
        <p:sp>
          <p:nvSpPr>
            <p:cNvPr id="19" name="矩形 18"/>
            <p:cNvSpPr/>
            <p:nvPr/>
          </p:nvSpPr>
          <p:spPr>
            <a:xfrm>
              <a:off x="5108996" y="3667198"/>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TextBox 89"/>
            <p:cNvSpPr txBox="1"/>
            <p:nvPr/>
          </p:nvSpPr>
          <p:spPr>
            <a:xfrm>
              <a:off x="3736212" y="3781444"/>
              <a:ext cx="616706" cy="845929"/>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2" name="TextBox 90"/>
            <p:cNvSpPr txBox="1"/>
            <p:nvPr/>
          </p:nvSpPr>
          <p:spPr>
            <a:xfrm>
              <a:off x="5271615" y="4014601"/>
              <a:ext cx="3416852" cy="466524"/>
            </a:xfrm>
            <a:prstGeom prst="rect">
              <a:avLst/>
            </a:prstGeom>
            <a:noFill/>
          </p:spPr>
          <p:txBody>
            <a:bodyPr wrap="square" rtlCol="0">
              <a:spAutoFit/>
            </a:bodyPr>
            <a:lstStyle/>
            <a:p>
              <a:r>
                <a:rPr lang="zh-CN" altLang="en-US" sz="1600" b="1" dirty="0">
                  <a:solidFill>
                    <a:schemeClr val="bg1"/>
                  </a:solidFill>
                  <a:latin typeface="+mn-ea"/>
                </a:rPr>
                <a:t>施耐</a:t>
              </a:r>
              <a:r>
                <a:rPr lang="zh-CN" altLang="en-US" sz="1600" b="1" dirty="0" smtClean="0">
                  <a:solidFill>
                    <a:schemeClr val="bg1"/>
                  </a:solidFill>
                  <a:latin typeface="+mn-ea"/>
                </a:rPr>
                <a:t>德 </a:t>
              </a:r>
              <a:r>
                <a:rPr lang="en-US" altLang="zh-CN" sz="1600" b="1" dirty="0" err="1" smtClean="0">
                  <a:solidFill>
                    <a:schemeClr val="bg1"/>
                  </a:solidFill>
                  <a:latin typeface="+mn-ea"/>
                </a:rPr>
                <a:t>Masterpact</a:t>
              </a:r>
              <a:r>
                <a:rPr lang="en-US" altLang="zh-CN" sz="1600" b="1" dirty="0" smtClean="0">
                  <a:solidFill>
                    <a:schemeClr val="bg1"/>
                  </a:solidFill>
                  <a:latin typeface="+mn-ea"/>
                </a:rPr>
                <a:t> MT</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3" name="组合 22"/>
          <p:cNvGrpSpPr/>
          <p:nvPr/>
        </p:nvGrpSpPr>
        <p:grpSpPr>
          <a:xfrm>
            <a:off x="2279939" y="3669828"/>
            <a:ext cx="7771130" cy="734622"/>
            <a:chOff x="3506990" y="3667198"/>
            <a:chExt cx="5179361" cy="1057946"/>
          </a:xfrm>
        </p:grpSpPr>
        <p:sp>
          <p:nvSpPr>
            <p:cNvPr id="24" name="矩形 23"/>
            <p:cNvSpPr/>
            <p:nvPr/>
          </p:nvSpPr>
          <p:spPr>
            <a:xfrm>
              <a:off x="5108150"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9"/>
            <p:cNvSpPr/>
            <p:nvPr/>
          </p:nvSpPr>
          <p:spPr>
            <a:xfrm>
              <a:off x="3506990"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TextBox 89"/>
            <p:cNvSpPr txBox="1"/>
            <p:nvPr/>
          </p:nvSpPr>
          <p:spPr>
            <a:xfrm>
              <a:off x="3736212" y="3790033"/>
              <a:ext cx="616706" cy="828751"/>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7" name="TextBox 90"/>
            <p:cNvSpPr txBox="1"/>
            <p:nvPr/>
          </p:nvSpPr>
          <p:spPr>
            <a:xfrm>
              <a:off x="5269499" y="4030369"/>
              <a:ext cx="3416852" cy="667515"/>
            </a:xfrm>
            <a:prstGeom prst="rect">
              <a:avLst/>
            </a:prstGeom>
            <a:noFill/>
          </p:spPr>
          <p:txBody>
            <a:bodyPr wrap="square" rtlCol="0">
              <a:spAutoFit/>
            </a:bodyPr>
            <a:lstStyle/>
            <a:p>
              <a:r>
                <a:rPr lang="zh-CN" altLang="en-US" sz="1600" b="1" dirty="0" smtClean="0">
                  <a:solidFill>
                    <a:schemeClr val="bg1"/>
                  </a:solidFill>
                  <a:latin typeface="+mn-ea"/>
                </a:rPr>
                <a:t>施耐德</a:t>
              </a:r>
              <a:r>
                <a:rPr lang="en-US" altLang="zh-CN" sz="1600" b="1" dirty="0" smtClean="0">
                  <a:solidFill>
                    <a:schemeClr val="bg1"/>
                  </a:solidFill>
                  <a:latin typeface="+mn-ea"/>
                </a:rPr>
                <a:t>Compact NSX</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8" name="组合 27"/>
          <p:cNvGrpSpPr/>
          <p:nvPr/>
        </p:nvGrpSpPr>
        <p:grpSpPr>
          <a:xfrm>
            <a:off x="2288398" y="4400452"/>
            <a:ext cx="7768042" cy="708853"/>
            <a:chOff x="3504874" y="3667198"/>
            <a:chExt cx="5177230" cy="1057946"/>
          </a:xfrm>
        </p:grpSpPr>
        <p:sp>
          <p:nvSpPr>
            <p:cNvPr id="29" name="矩形 28"/>
            <p:cNvSpPr/>
            <p:nvPr/>
          </p:nvSpPr>
          <p:spPr>
            <a:xfrm>
              <a:off x="5103975"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a:solidFill>
                    <a:schemeClr val="bg1"/>
                  </a:solidFill>
                  <a:latin typeface="+mn-ea"/>
                </a:rPr>
                <a:t>WATSNB-400/250-4CBR</a:t>
              </a:r>
              <a:endParaRPr lang="zh-CN" altLang="en-US" sz="1600" b="1" dirty="0">
                <a:solidFill>
                  <a:schemeClr val="bg1"/>
                </a:solidFill>
                <a:latin typeface="+mn-ea"/>
              </a:endParaRPr>
            </a:p>
          </p:txBody>
        </p:sp>
        <p:sp>
          <p:nvSpPr>
            <p:cNvPr id="3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grpSp>
      <p:grpSp>
        <p:nvGrpSpPr>
          <p:cNvPr id="32" name="组合 31"/>
          <p:cNvGrpSpPr/>
          <p:nvPr/>
        </p:nvGrpSpPr>
        <p:grpSpPr>
          <a:xfrm>
            <a:off x="2283715" y="5083494"/>
            <a:ext cx="7775575" cy="708853"/>
            <a:chOff x="3504874" y="3667198"/>
            <a:chExt cx="5182251" cy="1057946"/>
          </a:xfrm>
        </p:grpSpPr>
        <p:sp>
          <p:nvSpPr>
            <p:cNvPr id="33" name="矩形 3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a:t>
              </a:r>
              <a:r>
                <a:rPr lang="zh-CN" altLang="en-US" sz="1600" b="1" dirty="0" smtClean="0">
                  <a:solidFill>
                    <a:schemeClr val="bg1"/>
                  </a:solidFill>
                  <a:latin typeface="+mn-ea"/>
                </a:rPr>
                <a:t>德</a:t>
              </a:r>
              <a:r>
                <a:rPr lang="en-US" altLang="zh-CN" sz="1600" b="1" dirty="0">
                  <a:solidFill>
                    <a:schemeClr val="bg1"/>
                  </a:solidFill>
                  <a:latin typeface="+mn-ea"/>
                </a:rPr>
                <a:t>WATSNA32/4</a:t>
              </a:r>
              <a:endParaRPr lang="zh-CN" altLang="en-US" sz="1600" b="1" dirty="0">
                <a:solidFill>
                  <a:schemeClr val="bg1"/>
                </a:solidFill>
                <a:latin typeface="+mn-ea"/>
              </a:endParaRPr>
            </a:p>
          </p:txBody>
        </p:sp>
        <p:sp>
          <p:nvSpPr>
            <p:cNvPr id="3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grpSp>
    </p:spTree>
    <p:extLst>
      <p:ext uri="{BB962C8B-B14F-4D97-AF65-F5344CB8AC3E}">
        <p14:creationId xmlns:p14="http://schemas.microsoft.com/office/powerpoint/2010/main" val="226103329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36</a:t>
            </a:fld>
            <a:endParaRPr lang="zh-CN" alt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052736"/>
            <a:ext cx="8357170" cy="5012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91544" y="1122016"/>
            <a:ext cx="3240360" cy="461665"/>
          </a:xfrm>
          <a:prstGeom prst="rect">
            <a:avLst/>
          </a:prstGeom>
          <a:noFill/>
        </p:spPr>
        <p:txBody>
          <a:bodyPr wrap="square" rtlCol="0">
            <a:spAutoFit/>
          </a:bodyPr>
          <a:lstStyle/>
          <a:p>
            <a:r>
              <a:rPr lang="zh-CN" altLang="en-US" sz="2400" dirty="0" smtClean="0">
                <a:solidFill>
                  <a:schemeClr val="accent6">
                    <a:lumMod val="75000"/>
                  </a:schemeClr>
                </a:solidFill>
              </a:rPr>
              <a:t>断路器外观部件</a:t>
            </a:r>
            <a:endParaRPr lang="zh-CN" altLang="en-US" sz="2400" dirty="0">
              <a:solidFill>
                <a:schemeClr val="accent6">
                  <a:lumMod val="75000"/>
                </a:schemeClr>
              </a:solidFill>
            </a:endParaRPr>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67901559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37</a:t>
            </a:fld>
            <a:endParaRPr lang="zh-CN" alt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633" y="1418507"/>
            <a:ext cx="4216871" cy="4242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2403992"/>
            <a:ext cx="3668246" cy="354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73439" y="1574216"/>
            <a:ext cx="3240360" cy="461665"/>
          </a:xfrm>
          <a:prstGeom prst="rect">
            <a:avLst/>
          </a:prstGeom>
          <a:noFill/>
        </p:spPr>
        <p:txBody>
          <a:bodyPr wrap="square" rtlCol="0">
            <a:spAutoFit/>
          </a:bodyPr>
          <a:lstStyle/>
          <a:p>
            <a:r>
              <a:rPr lang="zh-CN" altLang="en-US" sz="2400" dirty="0" smtClean="0">
                <a:solidFill>
                  <a:schemeClr val="accent6">
                    <a:lumMod val="75000"/>
                  </a:schemeClr>
                </a:solidFill>
              </a:rPr>
              <a:t>断路器铭牌说明</a:t>
            </a:r>
            <a:endParaRPr lang="zh-CN" altLang="en-US" sz="2400" dirty="0">
              <a:solidFill>
                <a:schemeClr val="accent6">
                  <a:lumMod val="75000"/>
                </a:schemeClr>
              </a:solidFill>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245489670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38</a:t>
            </a:fld>
            <a:endParaRPr lang="zh-CN" alt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6011" y="1192492"/>
            <a:ext cx="252412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240" y="1266892"/>
            <a:ext cx="2209800"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5760" y="3767102"/>
            <a:ext cx="212407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6040" y="3667192"/>
            <a:ext cx="2457450"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0320" y="3767102"/>
            <a:ext cx="2091439" cy="243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80"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5400" y="2780928"/>
            <a:ext cx="2833757" cy="3096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39416" y="1556791"/>
            <a:ext cx="3240360" cy="461665"/>
          </a:xfrm>
          <a:prstGeom prst="rect">
            <a:avLst/>
          </a:prstGeom>
          <a:noFill/>
        </p:spPr>
        <p:txBody>
          <a:bodyPr wrap="square" rtlCol="0">
            <a:spAutoFit/>
          </a:bodyPr>
          <a:lstStyle/>
          <a:p>
            <a:r>
              <a:rPr lang="zh-CN" altLang="en-US" sz="2400" dirty="0" smtClean="0">
                <a:solidFill>
                  <a:schemeClr val="accent6">
                    <a:lumMod val="75000"/>
                  </a:schemeClr>
                </a:solidFill>
              </a:rPr>
              <a:t>断路器开关及储能状态</a:t>
            </a:r>
            <a:endParaRPr lang="zh-CN" altLang="en-US" sz="2400" dirty="0">
              <a:solidFill>
                <a:schemeClr val="accent6">
                  <a:lumMod val="75000"/>
                </a:schemeClr>
              </a:solidFill>
            </a:endParaRPr>
          </a:p>
        </p:txBody>
      </p:sp>
      <p:sp>
        <p:nvSpPr>
          <p:cNvPr id="11" name="TextBox 10"/>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48612545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a:t>
            </a:fld>
            <a:endParaRPr lang="zh-CN" altLang="en-US" dirty="0"/>
          </a:p>
        </p:txBody>
      </p:sp>
      <p:cxnSp>
        <p:nvCxnSpPr>
          <p:cNvPr id="3" name="直接连接符 2"/>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15575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75494" y="1484784"/>
            <a:ext cx="7775575" cy="883964"/>
            <a:chOff x="3504874" y="1296309"/>
            <a:chExt cx="5182251" cy="1204499"/>
          </a:xfrm>
        </p:grpSpPr>
        <p:sp>
          <p:nvSpPr>
            <p:cNvPr id="9" name="矩形 8"/>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TextBox 10"/>
            <p:cNvSpPr txBox="1"/>
            <p:nvPr/>
          </p:nvSpPr>
          <p:spPr>
            <a:xfrm>
              <a:off x="3758792" y="1296309"/>
              <a:ext cx="564237" cy="120449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2" name="TextBox 42"/>
            <p:cNvSpPr txBox="1"/>
            <p:nvPr/>
          </p:nvSpPr>
          <p:spPr>
            <a:xfrm>
              <a:off x="5269496" y="1679655"/>
              <a:ext cx="3416854" cy="695962"/>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13" name="组合 12"/>
          <p:cNvGrpSpPr/>
          <p:nvPr/>
        </p:nvGrpSpPr>
        <p:grpSpPr>
          <a:xfrm>
            <a:off x="2275494" y="2192396"/>
            <a:ext cx="7783796" cy="857956"/>
            <a:chOff x="3504874" y="2440754"/>
            <a:chExt cx="5187731" cy="1222959"/>
          </a:xfrm>
        </p:grpSpPr>
        <p:sp>
          <p:nvSpPr>
            <p:cNvPr id="14" name="矩形 13"/>
            <p:cNvSpPr/>
            <p:nvPr/>
          </p:nvSpPr>
          <p:spPr>
            <a:xfrm>
              <a:off x="5108996" y="2510154"/>
              <a:ext cx="3578130"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TextBox 80"/>
            <p:cNvSpPr txBox="1"/>
            <p:nvPr/>
          </p:nvSpPr>
          <p:spPr>
            <a:xfrm>
              <a:off x="3744450" y="2440754"/>
              <a:ext cx="616706" cy="122295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7" name="TextBox 81"/>
            <p:cNvSpPr txBox="1"/>
            <p:nvPr/>
          </p:nvSpPr>
          <p:spPr>
            <a:xfrm>
              <a:off x="5274977" y="2796668"/>
              <a:ext cx="3417628" cy="482586"/>
            </a:xfrm>
            <a:prstGeom prst="rect">
              <a:avLst/>
            </a:prstGeom>
            <a:noFill/>
          </p:spPr>
          <p:txBody>
            <a:bodyPr wrap="square" rtlCol="0">
              <a:spAutoFit/>
            </a:bodyPr>
            <a:lstStyle/>
            <a:p>
              <a:r>
                <a:rPr lang="en-US" altLang="zh-CN" sz="1600" b="1" dirty="0">
                  <a:solidFill>
                    <a:schemeClr val="bg1"/>
                  </a:solidFill>
                  <a:latin typeface="+mn-ea"/>
                </a:rPr>
                <a:t>ABB </a:t>
              </a:r>
              <a:r>
                <a:rPr lang="en-US" altLang="zh-CN" sz="1600" b="1" dirty="0" smtClean="0">
                  <a:solidFill>
                    <a:schemeClr val="bg1"/>
                  </a:solidFill>
                  <a:latin typeface="+mn-ea"/>
                </a:rPr>
                <a:t>GS-SZ</a:t>
              </a:r>
              <a:r>
                <a:rPr lang="zh-CN" altLang="en-US" sz="1600" b="1" dirty="0" smtClean="0">
                  <a:solidFill>
                    <a:schemeClr val="bg1"/>
                  </a:solidFill>
                  <a:latin typeface="+mn-ea"/>
                </a:rPr>
                <a:t>开关柜操作</a:t>
              </a:r>
              <a:endParaRPr lang="zh-CN" altLang="en-US" sz="1600" b="1" dirty="0">
                <a:solidFill>
                  <a:schemeClr val="bg1"/>
                </a:solidFill>
                <a:latin typeface="+mn-ea"/>
              </a:endParaRPr>
            </a:p>
          </p:txBody>
        </p:sp>
      </p:grpSp>
      <p:grpSp>
        <p:nvGrpSpPr>
          <p:cNvPr id="18" name="组合 17"/>
          <p:cNvGrpSpPr/>
          <p:nvPr/>
        </p:nvGrpSpPr>
        <p:grpSpPr>
          <a:xfrm>
            <a:off x="2272318" y="2938490"/>
            <a:ext cx="7777589" cy="731338"/>
            <a:chOff x="3504874" y="3667198"/>
            <a:chExt cx="5183593" cy="1057946"/>
          </a:xfrm>
        </p:grpSpPr>
        <p:sp>
          <p:nvSpPr>
            <p:cNvPr id="19" name="矩形 18"/>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TextBox 89"/>
            <p:cNvSpPr txBox="1"/>
            <p:nvPr/>
          </p:nvSpPr>
          <p:spPr>
            <a:xfrm>
              <a:off x="3736212" y="3781444"/>
              <a:ext cx="616706" cy="845929"/>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2" name="TextBox 90"/>
            <p:cNvSpPr txBox="1"/>
            <p:nvPr/>
          </p:nvSpPr>
          <p:spPr>
            <a:xfrm>
              <a:off x="5271615" y="4014601"/>
              <a:ext cx="3416852" cy="466524"/>
            </a:xfrm>
            <a:prstGeom prst="rect">
              <a:avLst/>
            </a:prstGeom>
            <a:noFill/>
          </p:spPr>
          <p:txBody>
            <a:bodyPr wrap="square" rtlCol="0">
              <a:spAutoFit/>
            </a:bodyPr>
            <a:lstStyle/>
            <a:p>
              <a:r>
                <a:rPr lang="zh-CN" altLang="en-US" sz="1600" b="1" dirty="0">
                  <a:solidFill>
                    <a:schemeClr val="bg1"/>
                  </a:solidFill>
                  <a:latin typeface="+mn-ea"/>
                </a:rPr>
                <a:t>施耐</a:t>
              </a:r>
              <a:r>
                <a:rPr lang="zh-CN" altLang="en-US" sz="1600" b="1" dirty="0" smtClean="0">
                  <a:solidFill>
                    <a:schemeClr val="bg1"/>
                  </a:solidFill>
                  <a:latin typeface="+mn-ea"/>
                </a:rPr>
                <a:t>德 </a:t>
              </a:r>
              <a:r>
                <a:rPr lang="en-US" altLang="zh-CN" sz="1600" b="1" dirty="0" err="1" smtClean="0">
                  <a:solidFill>
                    <a:schemeClr val="bg1"/>
                  </a:solidFill>
                  <a:latin typeface="+mn-ea"/>
                </a:rPr>
                <a:t>Masterpact</a:t>
              </a:r>
              <a:r>
                <a:rPr lang="en-US" altLang="zh-CN" sz="1600" b="1" dirty="0" smtClean="0">
                  <a:solidFill>
                    <a:schemeClr val="bg1"/>
                  </a:solidFill>
                  <a:latin typeface="+mn-ea"/>
                </a:rPr>
                <a:t> MT</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3" name="组合 22"/>
          <p:cNvGrpSpPr/>
          <p:nvPr/>
        </p:nvGrpSpPr>
        <p:grpSpPr>
          <a:xfrm>
            <a:off x="2279939" y="3669828"/>
            <a:ext cx="7771130" cy="734622"/>
            <a:chOff x="3506990" y="3667198"/>
            <a:chExt cx="5179361" cy="1057946"/>
          </a:xfrm>
        </p:grpSpPr>
        <p:sp>
          <p:nvSpPr>
            <p:cNvPr id="24" name="矩形 23"/>
            <p:cNvSpPr/>
            <p:nvPr/>
          </p:nvSpPr>
          <p:spPr>
            <a:xfrm>
              <a:off x="5108150"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9"/>
            <p:cNvSpPr/>
            <p:nvPr/>
          </p:nvSpPr>
          <p:spPr>
            <a:xfrm>
              <a:off x="3506990"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TextBox 89"/>
            <p:cNvSpPr txBox="1"/>
            <p:nvPr/>
          </p:nvSpPr>
          <p:spPr>
            <a:xfrm>
              <a:off x="3736212" y="3790033"/>
              <a:ext cx="616706" cy="828751"/>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7" name="TextBox 90"/>
            <p:cNvSpPr txBox="1"/>
            <p:nvPr/>
          </p:nvSpPr>
          <p:spPr>
            <a:xfrm>
              <a:off x="5269499" y="4030369"/>
              <a:ext cx="3416852" cy="667515"/>
            </a:xfrm>
            <a:prstGeom prst="rect">
              <a:avLst/>
            </a:prstGeom>
            <a:noFill/>
          </p:spPr>
          <p:txBody>
            <a:bodyPr wrap="square" rtlCol="0">
              <a:spAutoFit/>
            </a:bodyPr>
            <a:lstStyle/>
            <a:p>
              <a:r>
                <a:rPr lang="zh-CN" altLang="en-US" sz="1600" b="1" dirty="0" smtClean="0">
                  <a:solidFill>
                    <a:schemeClr val="bg1"/>
                  </a:solidFill>
                  <a:latin typeface="+mn-ea"/>
                </a:rPr>
                <a:t>施耐德</a:t>
              </a:r>
              <a:r>
                <a:rPr lang="en-US" altLang="zh-CN" sz="1600" b="1" dirty="0" smtClean="0">
                  <a:solidFill>
                    <a:schemeClr val="bg1"/>
                  </a:solidFill>
                  <a:latin typeface="+mn-ea"/>
                </a:rPr>
                <a:t>Compact NSX</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8" name="组合 27"/>
          <p:cNvGrpSpPr/>
          <p:nvPr/>
        </p:nvGrpSpPr>
        <p:grpSpPr>
          <a:xfrm>
            <a:off x="2288398" y="4400452"/>
            <a:ext cx="7768042" cy="708853"/>
            <a:chOff x="3504874" y="3667198"/>
            <a:chExt cx="5177230" cy="1057946"/>
          </a:xfrm>
        </p:grpSpPr>
        <p:sp>
          <p:nvSpPr>
            <p:cNvPr id="29" name="矩形 28"/>
            <p:cNvSpPr/>
            <p:nvPr/>
          </p:nvSpPr>
          <p:spPr>
            <a:xfrm>
              <a:off x="5103975"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a:solidFill>
                    <a:schemeClr val="bg1"/>
                  </a:solidFill>
                  <a:latin typeface="+mn-ea"/>
                </a:rPr>
                <a:t>WATSNB-400/250-4CBR</a:t>
              </a:r>
              <a:endParaRPr lang="zh-CN" altLang="en-US" sz="1600" b="1" dirty="0">
                <a:solidFill>
                  <a:schemeClr val="bg1"/>
                </a:solidFill>
                <a:latin typeface="+mn-ea"/>
              </a:endParaRPr>
            </a:p>
          </p:txBody>
        </p:sp>
        <p:sp>
          <p:nvSpPr>
            <p:cNvPr id="3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grpSp>
      <p:grpSp>
        <p:nvGrpSpPr>
          <p:cNvPr id="32" name="组合 31"/>
          <p:cNvGrpSpPr/>
          <p:nvPr/>
        </p:nvGrpSpPr>
        <p:grpSpPr>
          <a:xfrm>
            <a:off x="2283715" y="5083494"/>
            <a:ext cx="7775575" cy="708853"/>
            <a:chOff x="3504874" y="3667198"/>
            <a:chExt cx="5182251" cy="1057946"/>
          </a:xfrm>
        </p:grpSpPr>
        <p:sp>
          <p:nvSpPr>
            <p:cNvPr id="33" name="矩形 3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a:t>
              </a:r>
              <a:r>
                <a:rPr lang="zh-CN" altLang="en-US" sz="1600" b="1" dirty="0" smtClean="0">
                  <a:solidFill>
                    <a:schemeClr val="bg1"/>
                  </a:solidFill>
                  <a:latin typeface="+mn-ea"/>
                </a:rPr>
                <a:t>德</a:t>
              </a:r>
              <a:r>
                <a:rPr lang="en-US" altLang="zh-CN" sz="1600" b="1" dirty="0">
                  <a:solidFill>
                    <a:schemeClr val="bg1"/>
                  </a:solidFill>
                  <a:latin typeface="+mn-ea"/>
                </a:rPr>
                <a:t>WATSNA32/4</a:t>
              </a:r>
              <a:endParaRPr lang="zh-CN" altLang="en-US" sz="1600" b="1" dirty="0">
                <a:solidFill>
                  <a:schemeClr val="bg1"/>
                </a:solidFill>
                <a:latin typeface="+mn-ea"/>
              </a:endParaRPr>
            </a:p>
          </p:txBody>
        </p:sp>
        <p:sp>
          <p:nvSpPr>
            <p:cNvPr id="3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grpSp>
    </p:spTree>
    <p:extLst>
      <p:ext uri="{BB962C8B-B14F-4D97-AF65-F5344CB8AC3E}">
        <p14:creationId xmlns:p14="http://schemas.microsoft.com/office/powerpoint/2010/main" val="318247958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39</a:t>
            </a:fld>
            <a:endParaRPr lang="zh-CN" alt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18" y="2690636"/>
            <a:ext cx="3295650" cy="2970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9507" y="1196752"/>
            <a:ext cx="189547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091" y="3789040"/>
            <a:ext cx="1685925"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5771" y="1282477"/>
            <a:ext cx="1800225"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5771" y="3798565"/>
            <a:ext cx="180975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22035" y="1287239"/>
            <a:ext cx="191452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98234" y="3834854"/>
            <a:ext cx="176212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83432" y="1556792"/>
            <a:ext cx="2880320" cy="461665"/>
          </a:xfrm>
          <a:prstGeom prst="rect">
            <a:avLst/>
          </a:prstGeom>
          <a:noFill/>
        </p:spPr>
        <p:txBody>
          <a:bodyPr wrap="square" rtlCol="0">
            <a:spAutoFit/>
          </a:bodyPr>
          <a:lstStyle/>
          <a:p>
            <a:r>
              <a:rPr lang="zh-CN" altLang="en-US" sz="2400" dirty="0" smtClean="0">
                <a:solidFill>
                  <a:schemeClr val="accent6">
                    <a:lumMod val="75000"/>
                  </a:schemeClr>
                </a:solidFill>
              </a:rPr>
              <a:t>断路器小车位置</a:t>
            </a:r>
            <a:endParaRPr lang="zh-CN" altLang="en-US" sz="2400" dirty="0">
              <a:solidFill>
                <a:schemeClr val="accent6">
                  <a:lumMod val="75000"/>
                </a:schemeClr>
              </a:solidFill>
            </a:endParaRPr>
          </a:p>
        </p:txBody>
      </p:sp>
      <p:sp>
        <p:nvSpPr>
          <p:cNvPr id="11" name="TextBox 10"/>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40659802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40</a:t>
            </a:fld>
            <a:endParaRPr lang="zh-CN" altLang="en-US"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0096" y="1113217"/>
            <a:ext cx="3384376" cy="35532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矩形 9"/>
          <p:cNvSpPr/>
          <p:nvPr/>
        </p:nvSpPr>
        <p:spPr>
          <a:xfrm>
            <a:off x="7176120" y="4018413"/>
            <a:ext cx="2938260" cy="4320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1343473" y="1340768"/>
            <a:ext cx="4608511" cy="4401205"/>
          </a:xfrm>
          <a:prstGeom prst="rect">
            <a:avLst/>
          </a:prstGeom>
          <a:noFill/>
        </p:spPr>
        <p:txBody>
          <a:bodyPr wrap="square" rtlCol="0">
            <a:spAutoFit/>
          </a:bodyPr>
          <a:lstStyle/>
          <a:p>
            <a:pPr>
              <a:lnSpc>
                <a:spcPct val="200000"/>
              </a:lnSpc>
            </a:pPr>
            <a:r>
              <a:rPr lang="zh-CN" altLang="en-US" sz="1400" dirty="0" smtClean="0">
                <a:latin typeface="微软雅黑" panose="020B0503020204020204" charset="-122"/>
                <a:ea typeface="微软雅黑" panose="020B0503020204020204" charset="-122"/>
              </a:rPr>
              <a:t>       小车操作功能区主要在如右图所示区域，主要有</a:t>
            </a:r>
            <a:r>
              <a:rPr lang="en-US" altLang="zh-CN" sz="1400" dirty="0" smtClean="0">
                <a:latin typeface="微软雅黑" panose="020B0503020204020204" charset="-122"/>
                <a:ea typeface="微软雅黑" panose="020B0503020204020204" charset="-122"/>
              </a:rPr>
              <a:t>5</a:t>
            </a:r>
            <a:r>
              <a:rPr lang="zh-CN" altLang="en-US" sz="1400" dirty="0" smtClean="0">
                <a:latin typeface="微软雅黑" panose="020B0503020204020204" charset="-122"/>
                <a:ea typeface="微软雅黑" panose="020B0503020204020204" charset="-122"/>
              </a:rPr>
              <a:t>个功能部件，具体如下：</a:t>
            </a:r>
            <a:endParaRPr lang="en-US" altLang="zh-CN" sz="1400" dirty="0" smtClean="0">
              <a:latin typeface="微软雅黑" panose="020B0503020204020204" charset="-122"/>
              <a:ea typeface="微软雅黑" panose="020B0503020204020204" charset="-122"/>
            </a:endParaRPr>
          </a:p>
          <a:p>
            <a:pPr lvl="0">
              <a:lnSpc>
                <a:spcPct val="200000"/>
              </a:lnSpc>
            </a:pPr>
            <a:r>
              <a:rPr lang="zh-CN" altLang="en-US" sz="1400" b="1" dirty="0" smtClean="0">
                <a:latin typeface="微软雅黑" panose="020B0503020204020204" charset="-122"/>
                <a:ea typeface="微软雅黑" panose="020B0503020204020204" charset="-122"/>
              </a:rPr>
              <a:t>挂锁扣：</a:t>
            </a:r>
            <a:r>
              <a:rPr lang="zh-CN" altLang="en-US" sz="1400" dirty="0" smtClean="0">
                <a:latin typeface="微软雅黑" panose="020B0503020204020204" charset="-122"/>
                <a:ea typeface="微软雅黑" panose="020B0503020204020204" charset="-122"/>
              </a:rPr>
              <a:t>当断路器处于检修位时，可拉出对断路器位置进行上锁，防止误操作；</a:t>
            </a:r>
            <a:endParaRPr lang="en-US" altLang="zh-CN" sz="1400" dirty="0" smtClean="0">
              <a:latin typeface="微软雅黑" panose="020B0503020204020204" charset="-122"/>
              <a:ea typeface="微软雅黑" panose="020B0503020204020204" charset="-122"/>
            </a:endParaRPr>
          </a:p>
          <a:p>
            <a:pPr lvl="0">
              <a:lnSpc>
                <a:spcPct val="200000"/>
              </a:lnSpc>
            </a:pPr>
            <a:r>
              <a:rPr lang="zh-CN" altLang="en-US" sz="1400" b="1" dirty="0">
                <a:latin typeface="微软雅黑" panose="020B0503020204020204" charset="-122"/>
                <a:ea typeface="微软雅黑" panose="020B0503020204020204" charset="-122"/>
              </a:rPr>
              <a:t>位置释放扭：</a:t>
            </a:r>
            <a:r>
              <a:rPr lang="zh-CN" altLang="en-US" sz="1400" dirty="0">
                <a:latin typeface="微软雅黑" panose="020B0503020204020204" charset="-122"/>
                <a:ea typeface="微软雅黑" panose="020B0503020204020204" charset="-122"/>
              </a:rPr>
              <a:t>当断路器摇</a:t>
            </a:r>
            <a:r>
              <a:rPr lang="zh-CN" altLang="en-US" sz="1400" dirty="0" smtClean="0">
                <a:latin typeface="微软雅黑" panose="020B0503020204020204" charset="-122"/>
                <a:ea typeface="微软雅黑" panose="020B0503020204020204" charset="-122"/>
              </a:rPr>
              <a:t>至</a:t>
            </a:r>
            <a:r>
              <a:rPr lang="zh-CN" altLang="en-US" sz="1400" dirty="0">
                <a:latin typeface="微软雅黑" panose="020B0503020204020204" charset="-122"/>
                <a:ea typeface="微软雅黑" panose="020B0503020204020204" charset="-122"/>
              </a:rPr>
              <a:t>工作</a:t>
            </a:r>
            <a:r>
              <a:rPr lang="zh-CN" altLang="en-US" sz="1400" dirty="0" smtClean="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实验</a:t>
            </a:r>
            <a:r>
              <a:rPr lang="zh-CN" altLang="en-US" sz="1400" dirty="0" smtClean="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检修</a:t>
            </a:r>
            <a:r>
              <a:rPr lang="zh-CN" altLang="en-US" sz="1400" dirty="0" smtClean="0">
                <a:latin typeface="微软雅黑" panose="020B0503020204020204" charset="-122"/>
                <a:ea typeface="微软雅黑" panose="020B0503020204020204" charset="-122"/>
              </a:rPr>
              <a:t>位</a:t>
            </a:r>
            <a:r>
              <a:rPr lang="zh-CN" altLang="en-US" sz="1400" dirty="0">
                <a:latin typeface="微软雅黑" panose="020B0503020204020204" charset="-122"/>
                <a:ea typeface="微软雅黑" panose="020B0503020204020204" charset="-122"/>
              </a:rPr>
              <a:t>时会自动锁定</a:t>
            </a:r>
            <a:r>
              <a:rPr lang="zh-CN" altLang="en-US" sz="1400" dirty="0" smtClean="0">
                <a:latin typeface="微软雅黑" panose="020B0503020204020204" charset="-122"/>
                <a:ea typeface="微软雅黑" panose="020B0503020204020204" charset="-122"/>
              </a:rPr>
              <a:t>位置，只有按下此扭方可释放；</a:t>
            </a:r>
            <a:endParaRPr lang="en-US" altLang="zh-CN" sz="1400" dirty="0" smtClean="0">
              <a:latin typeface="微软雅黑" panose="020B0503020204020204" charset="-122"/>
              <a:ea typeface="微软雅黑" panose="020B0503020204020204" charset="-122"/>
            </a:endParaRPr>
          </a:p>
          <a:p>
            <a:pPr lvl="0">
              <a:lnSpc>
                <a:spcPct val="200000"/>
              </a:lnSpc>
            </a:pPr>
            <a:r>
              <a:rPr lang="zh-CN" altLang="en-US" sz="1400" b="1" dirty="0">
                <a:latin typeface="微软雅黑" panose="020B0503020204020204" charset="-122"/>
                <a:ea typeface="微软雅黑" panose="020B0503020204020204" charset="-122"/>
              </a:rPr>
              <a:t>摇</a:t>
            </a:r>
            <a:r>
              <a:rPr lang="zh-CN" altLang="en-US" sz="1400" b="1" dirty="0" smtClean="0">
                <a:latin typeface="微软雅黑" panose="020B0503020204020204" charset="-122"/>
                <a:ea typeface="微软雅黑" panose="020B0503020204020204" charset="-122"/>
              </a:rPr>
              <a:t>柄插口：</a:t>
            </a:r>
            <a:r>
              <a:rPr lang="zh-CN" altLang="en-US" sz="1400" dirty="0" smtClean="0">
                <a:latin typeface="微软雅黑" panose="020B0503020204020204" charset="-122"/>
                <a:ea typeface="微软雅黑" panose="020B0503020204020204" charset="-122"/>
              </a:rPr>
              <a:t>操作手柄插孔位置；</a:t>
            </a:r>
            <a:endParaRPr lang="en-US" altLang="zh-CN" sz="1400" dirty="0" smtClean="0">
              <a:latin typeface="微软雅黑" panose="020B0503020204020204" charset="-122"/>
              <a:ea typeface="微软雅黑" panose="020B0503020204020204" charset="-122"/>
            </a:endParaRPr>
          </a:p>
          <a:p>
            <a:pPr lvl="0">
              <a:lnSpc>
                <a:spcPct val="200000"/>
              </a:lnSpc>
            </a:pPr>
            <a:r>
              <a:rPr lang="zh-CN" altLang="en-US" sz="1400" b="1" dirty="0" smtClean="0">
                <a:latin typeface="微软雅黑" panose="020B0503020204020204" charset="-122"/>
                <a:ea typeface="微软雅黑" panose="020B0503020204020204" charset="-122"/>
              </a:rPr>
              <a:t>位置指示：</a:t>
            </a:r>
            <a:r>
              <a:rPr lang="zh-CN" altLang="en-US" sz="1400" dirty="0" smtClean="0">
                <a:latin typeface="微软雅黑" panose="020B0503020204020204" charset="-122"/>
                <a:ea typeface="微软雅黑" panose="020B0503020204020204" charset="-122"/>
              </a:rPr>
              <a:t>指示当前断路器所处状态是工作位、试验位还是检修位；</a:t>
            </a:r>
            <a:endParaRPr lang="en-US" altLang="zh-CN" sz="1400" dirty="0" smtClean="0">
              <a:latin typeface="微软雅黑" panose="020B0503020204020204" charset="-122"/>
              <a:ea typeface="微软雅黑" panose="020B0503020204020204" charset="-122"/>
            </a:endParaRPr>
          </a:p>
          <a:p>
            <a:pPr lvl="0">
              <a:lnSpc>
                <a:spcPct val="200000"/>
              </a:lnSpc>
            </a:pPr>
            <a:r>
              <a:rPr lang="zh-CN" altLang="en-US" sz="1400" b="1" dirty="0">
                <a:latin typeface="微软雅黑" panose="020B0503020204020204" charset="-122"/>
                <a:ea typeface="微软雅黑" panose="020B0503020204020204" charset="-122"/>
              </a:rPr>
              <a:t>摇</a:t>
            </a:r>
            <a:r>
              <a:rPr lang="zh-CN" altLang="en-US" sz="1400" b="1" dirty="0" smtClean="0">
                <a:latin typeface="微软雅黑" panose="020B0503020204020204" charset="-122"/>
                <a:ea typeface="微软雅黑" panose="020B0503020204020204" charset="-122"/>
              </a:rPr>
              <a:t>柄存放孔：</a:t>
            </a:r>
            <a:r>
              <a:rPr lang="zh-CN" altLang="en-US" sz="1400" dirty="0" smtClean="0">
                <a:latin typeface="微软雅黑" panose="020B0503020204020204" charset="-122"/>
                <a:ea typeface="微软雅黑" panose="020B0503020204020204" charset="-122"/>
              </a:rPr>
              <a:t>用于平时存放小车操作手柄；</a:t>
            </a:r>
            <a:endParaRPr lang="en-US" altLang="zh-CN" sz="1400" dirty="0" smtClean="0">
              <a:latin typeface="微软雅黑" panose="020B0503020204020204" charset="-122"/>
              <a:ea typeface="微软雅黑" panose="020B0503020204020204" charset="-122"/>
            </a:endParaRPr>
          </a:p>
        </p:txBody>
      </p:sp>
      <p:grpSp>
        <p:nvGrpSpPr>
          <p:cNvPr id="12" name="组合 11"/>
          <p:cNvGrpSpPr/>
          <p:nvPr/>
        </p:nvGrpSpPr>
        <p:grpSpPr>
          <a:xfrm>
            <a:off x="6369040" y="4738495"/>
            <a:ext cx="4479488" cy="1152126"/>
            <a:chOff x="276853" y="3793604"/>
            <a:chExt cx="4634175" cy="1296843"/>
          </a:xfrm>
        </p:grpSpPr>
        <p:pic>
          <p:nvPicPr>
            <p:cNvPr id="1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853" y="4274571"/>
              <a:ext cx="4634175" cy="815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矩形标注 13"/>
            <p:cNvSpPr/>
            <p:nvPr/>
          </p:nvSpPr>
          <p:spPr>
            <a:xfrm>
              <a:off x="323528" y="3793604"/>
              <a:ext cx="792088" cy="360040"/>
            </a:xfrm>
            <a:prstGeom prst="wedgeRectCallout">
              <a:avLst>
                <a:gd name="adj1" fmla="val 130833"/>
                <a:gd name="adj2" fmla="val 174782"/>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charset="-122"/>
                  <a:ea typeface="微软雅黑" panose="020B0503020204020204" charset="-122"/>
                </a:rPr>
                <a:t>挂锁扣</a:t>
              </a:r>
              <a:endParaRPr lang="zh-CN" altLang="en-US" sz="1200" b="1" dirty="0">
                <a:latin typeface="微软雅黑" panose="020B0503020204020204" charset="-122"/>
                <a:ea typeface="微软雅黑" panose="020B0503020204020204" charset="-122"/>
              </a:endParaRPr>
            </a:p>
          </p:txBody>
        </p:sp>
        <p:sp>
          <p:nvSpPr>
            <p:cNvPr id="15" name="矩形标注 14"/>
            <p:cNvSpPr/>
            <p:nvPr/>
          </p:nvSpPr>
          <p:spPr>
            <a:xfrm>
              <a:off x="1115616" y="3793604"/>
              <a:ext cx="1008112" cy="360040"/>
            </a:xfrm>
            <a:prstGeom prst="wedgeRectCallout">
              <a:avLst>
                <a:gd name="adj1" fmla="val 54192"/>
                <a:gd name="adj2" fmla="val 160673"/>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charset="-122"/>
                  <a:ea typeface="微软雅黑" panose="020B0503020204020204" charset="-122"/>
                </a:rPr>
                <a:t>位置释放扭</a:t>
              </a:r>
              <a:endParaRPr lang="zh-CN" altLang="en-US" sz="1200" b="1" dirty="0">
                <a:latin typeface="微软雅黑" panose="020B0503020204020204" charset="-122"/>
                <a:ea typeface="微软雅黑" panose="020B0503020204020204" charset="-122"/>
              </a:endParaRPr>
            </a:p>
          </p:txBody>
        </p:sp>
        <p:sp>
          <p:nvSpPr>
            <p:cNvPr id="16" name="矩形标注 15"/>
            <p:cNvSpPr/>
            <p:nvPr/>
          </p:nvSpPr>
          <p:spPr>
            <a:xfrm>
              <a:off x="2123728" y="3793604"/>
              <a:ext cx="864096" cy="360040"/>
            </a:xfrm>
            <a:prstGeom prst="wedgeRectCallout">
              <a:avLst>
                <a:gd name="adj1" fmla="val 4935"/>
                <a:gd name="adj2" fmla="val 138802"/>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charset="-122"/>
                  <a:ea typeface="微软雅黑" panose="020B0503020204020204" charset="-122"/>
                </a:rPr>
                <a:t>摇柄插口</a:t>
              </a:r>
              <a:endParaRPr lang="zh-CN" altLang="en-US" sz="1200" b="1" dirty="0">
                <a:latin typeface="微软雅黑" panose="020B0503020204020204" charset="-122"/>
                <a:ea typeface="微软雅黑" panose="020B0503020204020204" charset="-122"/>
              </a:endParaRPr>
            </a:p>
          </p:txBody>
        </p:sp>
        <p:sp>
          <p:nvSpPr>
            <p:cNvPr id="17" name="矩形标注 16"/>
            <p:cNvSpPr/>
            <p:nvPr/>
          </p:nvSpPr>
          <p:spPr>
            <a:xfrm>
              <a:off x="2987824" y="3793604"/>
              <a:ext cx="864096" cy="360040"/>
            </a:xfrm>
            <a:prstGeom prst="wedgeRectCallout">
              <a:avLst>
                <a:gd name="adj1" fmla="val -23872"/>
                <a:gd name="adj2" fmla="val 123281"/>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charset="-122"/>
                  <a:ea typeface="微软雅黑" panose="020B0503020204020204" charset="-122"/>
                </a:rPr>
                <a:t>位置指示</a:t>
              </a:r>
              <a:endParaRPr lang="zh-CN" altLang="en-US" sz="1200" b="1" dirty="0">
                <a:latin typeface="微软雅黑" panose="020B0503020204020204" charset="-122"/>
                <a:ea typeface="微软雅黑" panose="020B0503020204020204" charset="-122"/>
              </a:endParaRPr>
            </a:p>
          </p:txBody>
        </p:sp>
        <p:sp>
          <p:nvSpPr>
            <p:cNvPr id="18" name="矩形标注 17"/>
            <p:cNvSpPr/>
            <p:nvPr/>
          </p:nvSpPr>
          <p:spPr>
            <a:xfrm>
              <a:off x="3851920" y="3793604"/>
              <a:ext cx="1008112" cy="360040"/>
            </a:xfrm>
            <a:prstGeom prst="wedgeRectCallout">
              <a:avLst>
                <a:gd name="adj1" fmla="val -2120"/>
                <a:gd name="adj2" fmla="val 140919"/>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latin typeface="微软雅黑" panose="020B0503020204020204" charset="-122"/>
                  <a:ea typeface="微软雅黑" panose="020B0503020204020204" charset="-122"/>
                </a:rPr>
                <a:t>摇柄存放孔</a:t>
              </a:r>
              <a:endParaRPr lang="zh-CN" altLang="en-US" sz="1200" b="1" dirty="0">
                <a:latin typeface="微软雅黑" panose="020B0503020204020204" charset="-122"/>
                <a:ea typeface="微软雅黑" panose="020B0503020204020204" charset="-122"/>
              </a:endParaRPr>
            </a:p>
          </p:txBody>
        </p:sp>
      </p:grpSp>
      <p:sp>
        <p:nvSpPr>
          <p:cNvPr id="20" name="TextBox 19"/>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41</a:t>
            </a:fld>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1052736"/>
            <a:ext cx="4486275" cy="517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294314" y="1418455"/>
            <a:ext cx="2964273" cy="646331"/>
          </a:xfrm>
          <a:prstGeom prst="rect">
            <a:avLst/>
          </a:prstGeom>
        </p:spPr>
        <p:txBody>
          <a:bodyPr wrap="none">
            <a:spAutoFit/>
          </a:bodyPr>
          <a:lstStyle/>
          <a:p>
            <a:r>
              <a:rPr lang="zh-CN" altLang="en-US" sz="3600" b="1" dirty="0" smtClean="0">
                <a:latin typeface="新宋体" pitchFamily="49" charset="-122"/>
                <a:ea typeface="新宋体" pitchFamily="49" charset="-122"/>
              </a:rPr>
              <a:t>机械滑轨装置</a:t>
            </a:r>
            <a:endParaRPr lang="zh-CN" altLang="en-US" sz="3600" b="1" dirty="0">
              <a:latin typeface="新宋体" pitchFamily="49" charset="-122"/>
              <a:ea typeface="新宋体" pitchFamily="49" charset="-122"/>
            </a:endParaRPr>
          </a:p>
        </p:txBody>
      </p:sp>
      <p:sp>
        <p:nvSpPr>
          <p:cNvPr id="6" name="矩形 5"/>
          <p:cNvSpPr/>
          <p:nvPr/>
        </p:nvSpPr>
        <p:spPr>
          <a:xfrm>
            <a:off x="1294313" y="2636912"/>
            <a:ext cx="3548917" cy="1200329"/>
          </a:xfrm>
          <a:prstGeom prst="rect">
            <a:avLst/>
          </a:prstGeom>
        </p:spPr>
        <p:txBody>
          <a:bodyPr wrap="square">
            <a:spAutoFit/>
          </a:bodyPr>
          <a:lstStyle/>
          <a:p>
            <a:r>
              <a:rPr lang="zh-CN" altLang="en-US" sz="2400" dirty="0" smtClean="0">
                <a:latin typeface="新宋体" pitchFamily="49" charset="-122"/>
                <a:ea typeface="新宋体" pitchFamily="49" charset="-122"/>
              </a:rPr>
              <a:t>抽出断路器，从“</a:t>
            </a:r>
            <a:r>
              <a:rPr lang="zh-CN" altLang="en-US" sz="2400" dirty="0">
                <a:latin typeface="新宋体" pitchFamily="49" charset="-122"/>
                <a:ea typeface="新宋体" pitchFamily="49" charset="-122"/>
              </a:rPr>
              <a:t>连接</a:t>
            </a:r>
            <a:r>
              <a:rPr lang="zh-CN" altLang="en-US" sz="2400" dirty="0" smtClean="0">
                <a:latin typeface="新宋体" pitchFamily="49" charset="-122"/>
                <a:ea typeface="新宋体" pitchFamily="49" charset="-122"/>
              </a:rPr>
              <a:t>” 到“</a:t>
            </a:r>
            <a:r>
              <a:rPr lang="zh-CN" altLang="en-US" sz="2400" dirty="0">
                <a:latin typeface="新宋体" pitchFamily="49" charset="-122"/>
                <a:ea typeface="新宋体" pitchFamily="49" charset="-122"/>
              </a:rPr>
              <a:t>实验</a:t>
            </a:r>
            <a:r>
              <a:rPr lang="zh-CN" altLang="en-US" sz="2400" dirty="0" smtClean="0">
                <a:latin typeface="新宋体" pitchFamily="49" charset="-122"/>
                <a:ea typeface="新宋体" pitchFamily="49" charset="-122"/>
              </a:rPr>
              <a:t>” ，然后至“</a:t>
            </a:r>
            <a:r>
              <a:rPr lang="zh-CN" altLang="en-US" sz="2400" dirty="0">
                <a:latin typeface="新宋体" pitchFamily="49" charset="-122"/>
                <a:ea typeface="新宋体" pitchFamily="49" charset="-122"/>
              </a:rPr>
              <a:t>退出</a:t>
            </a:r>
            <a:r>
              <a:rPr lang="zh-CN" altLang="en-US" sz="2400" dirty="0" smtClean="0">
                <a:latin typeface="新宋体" pitchFamily="49" charset="-122"/>
                <a:ea typeface="新宋体" pitchFamily="49" charset="-122"/>
              </a:rPr>
              <a:t>” 位置</a:t>
            </a:r>
            <a:endParaRPr lang="zh-CN" altLang="en-US" sz="2400" dirty="0">
              <a:latin typeface="新宋体" pitchFamily="49" charset="-122"/>
              <a:ea typeface="新宋体" pitchFamily="49" charset="-122"/>
            </a:endParaRPr>
          </a:p>
        </p:txBody>
      </p:sp>
      <p:sp>
        <p:nvSpPr>
          <p:cNvPr id="7" name="TextBox 6"/>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154731582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42</a:t>
            </a:fld>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997064"/>
            <a:ext cx="8147793" cy="5345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212055380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43</a:t>
            </a:fld>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7039" y="1098805"/>
            <a:ext cx="4907433" cy="5282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983432" y="2008705"/>
            <a:ext cx="3816424" cy="954107"/>
          </a:xfrm>
          <a:prstGeom prst="rect">
            <a:avLst/>
          </a:prstGeom>
        </p:spPr>
        <p:txBody>
          <a:bodyPr wrap="square">
            <a:spAutoFit/>
          </a:bodyPr>
          <a:lstStyle/>
          <a:p>
            <a:r>
              <a:rPr lang="zh-CN" altLang="en-US" sz="2800" b="1" dirty="0" smtClean="0">
                <a:latin typeface="新宋体" pitchFamily="49" charset="-122"/>
                <a:ea typeface="新宋体" pitchFamily="49" charset="-122"/>
              </a:rPr>
              <a:t>断路器安装前请确认其与抽架匹配</a:t>
            </a:r>
            <a:endParaRPr lang="zh-CN" altLang="en-US" sz="2800" b="1" dirty="0">
              <a:latin typeface="新宋体" pitchFamily="49" charset="-122"/>
              <a:ea typeface="新宋体" pitchFamily="49" charset="-122"/>
            </a:endParaRPr>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282383438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44</a:t>
            </a:fld>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905" y="1099145"/>
            <a:ext cx="4600575"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294314" y="1418455"/>
            <a:ext cx="2964273" cy="646331"/>
          </a:xfrm>
          <a:prstGeom prst="rect">
            <a:avLst/>
          </a:prstGeom>
        </p:spPr>
        <p:txBody>
          <a:bodyPr wrap="none">
            <a:spAutoFit/>
          </a:bodyPr>
          <a:lstStyle/>
          <a:p>
            <a:r>
              <a:rPr lang="zh-CN" altLang="en-US" sz="3600" b="1" dirty="0" smtClean="0">
                <a:latin typeface="新宋体" pitchFamily="49" charset="-122"/>
                <a:ea typeface="新宋体" pitchFamily="49" charset="-122"/>
              </a:rPr>
              <a:t>机械滑轨装置</a:t>
            </a:r>
            <a:endParaRPr lang="zh-CN" altLang="en-US" sz="3600" b="1" dirty="0">
              <a:latin typeface="新宋体" pitchFamily="49" charset="-122"/>
              <a:ea typeface="新宋体" pitchFamily="49" charset="-122"/>
            </a:endParaRPr>
          </a:p>
        </p:txBody>
      </p:sp>
      <p:sp>
        <p:nvSpPr>
          <p:cNvPr id="5" name="矩形 4"/>
          <p:cNvSpPr/>
          <p:nvPr/>
        </p:nvSpPr>
        <p:spPr>
          <a:xfrm>
            <a:off x="1294313" y="2636912"/>
            <a:ext cx="3548917" cy="1200329"/>
          </a:xfrm>
          <a:prstGeom prst="rect">
            <a:avLst/>
          </a:prstGeom>
        </p:spPr>
        <p:txBody>
          <a:bodyPr wrap="square">
            <a:spAutoFit/>
          </a:bodyPr>
          <a:lstStyle/>
          <a:p>
            <a:r>
              <a:rPr lang="zh-CN" altLang="en-US" sz="2400" dirty="0" smtClean="0">
                <a:latin typeface="新宋体" pitchFamily="49" charset="-122"/>
                <a:ea typeface="新宋体" pitchFamily="49" charset="-122"/>
              </a:rPr>
              <a:t>抽出断路器，从“退出” 到“</a:t>
            </a:r>
            <a:r>
              <a:rPr lang="zh-CN" altLang="en-US" sz="2400" dirty="0">
                <a:latin typeface="新宋体" pitchFamily="49" charset="-122"/>
                <a:ea typeface="新宋体" pitchFamily="49" charset="-122"/>
              </a:rPr>
              <a:t>实验</a:t>
            </a:r>
            <a:r>
              <a:rPr lang="zh-CN" altLang="en-US" sz="2400" dirty="0" smtClean="0">
                <a:latin typeface="新宋体" pitchFamily="49" charset="-122"/>
                <a:ea typeface="新宋体" pitchFamily="49" charset="-122"/>
              </a:rPr>
              <a:t>” ，然后至“连接” 位置</a:t>
            </a:r>
            <a:endParaRPr lang="zh-CN" altLang="en-US" sz="2400" dirty="0">
              <a:latin typeface="新宋体" pitchFamily="49" charset="-122"/>
              <a:ea typeface="新宋体" pitchFamily="49" charset="-122"/>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387342435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45</a:t>
            </a:fld>
            <a:endParaRPr lang="zh-CN" alt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573" y="1052736"/>
            <a:ext cx="6039931" cy="516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127448" y="1707783"/>
            <a:ext cx="2964273" cy="646331"/>
          </a:xfrm>
          <a:prstGeom prst="rect">
            <a:avLst/>
          </a:prstGeom>
        </p:spPr>
        <p:txBody>
          <a:bodyPr wrap="none">
            <a:spAutoFit/>
          </a:bodyPr>
          <a:lstStyle/>
          <a:p>
            <a:r>
              <a:rPr lang="zh-CN" altLang="en-US" sz="3600" b="1" dirty="0" smtClean="0">
                <a:latin typeface="新宋体" pitchFamily="49" charset="-122"/>
                <a:ea typeface="新宋体" pitchFamily="49" charset="-122"/>
              </a:rPr>
              <a:t>锁定开关柜门</a:t>
            </a:r>
            <a:endParaRPr lang="zh-CN" altLang="en-US" sz="3600" b="1" dirty="0">
              <a:latin typeface="新宋体" pitchFamily="49" charset="-122"/>
              <a:ea typeface="新宋体" pitchFamily="49" charset="-122"/>
            </a:endParaRPr>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9259717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46</a:t>
            </a:fld>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052736"/>
            <a:ext cx="8784976" cy="5174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214631629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47</a:t>
            </a:fld>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052735"/>
            <a:ext cx="9217024" cy="5140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133023474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48</a:t>
            </a:fld>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92" y="2204248"/>
            <a:ext cx="4189526" cy="309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1" y="1412776"/>
            <a:ext cx="6777393"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302421369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
        <p:nvSpPr>
          <p:cNvPr id="4" name="TextBox 3"/>
          <p:cNvSpPr txBox="1"/>
          <p:nvPr/>
        </p:nvSpPr>
        <p:spPr>
          <a:xfrm>
            <a:off x="1343472" y="1052736"/>
            <a:ext cx="2808312" cy="400110"/>
          </a:xfrm>
          <a:prstGeom prst="rect">
            <a:avLst/>
          </a:prstGeom>
          <a:noFill/>
        </p:spPr>
        <p:txBody>
          <a:bodyPr wrap="square" rtlCol="0">
            <a:spAutoFit/>
          </a:bodyPr>
          <a:lstStyle/>
          <a:p>
            <a:pPr marL="0" lvl="1"/>
            <a:r>
              <a:rPr lang="zh-CN" altLang="en-US" sz="2000" b="1" cap="small" dirty="0"/>
              <a:t>先提条件及安全保障</a:t>
            </a:r>
            <a:endParaRPr lang="en-US" altLang="zh-CN" sz="2000" b="1" cap="small" dirty="0"/>
          </a:p>
        </p:txBody>
      </p:sp>
      <p:graphicFrame>
        <p:nvGraphicFramePr>
          <p:cNvPr id="3" name="表格 2"/>
          <p:cNvGraphicFramePr>
            <a:graphicFrameLocks noGrp="1"/>
          </p:cNvGraphicFramePr>
          <p:nvPr/>
        </p:nvGraphicFramePr>
        <p:xfrm>
          <a:off x="1559496" y="1628800"/>
          <a:ext cx="8784976" cy="4409536"/>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准备工作及回退计划</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操作前需现场确认设备具备操作条件；</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经过相关领导及部门的变更审批流程；</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通报监控室值班人员；</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操作人员必须穿戴必备的个人防护用品，并在监护下操作；</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操作前应保证现场整洁，避免影响人员操作；</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en-US" altLang="zh-CN" sz="1600" dirty="0">
                          <a:latin typeface="+mn-ea"/>
                          <a:ea typeface="+mn-ea"/>
                        </a:rPr>
                        <a:t>SOP</a:t>
                      </a:r>
                      <a:r>
                        <a:rPr lang="zh-CN" altLang="en-US" sz="1600" dirty="0">
                          <a:latin typeface="+mn-ea"/>
                          <a:ea typeface="+mn-ea"/>
                        </a:rPr>
                        <a:t>程序文档；</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个人防护用品，长袖纯棉工作服、安全鞋、护目镜。</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操作过程中若发生异常，不可强行操作，应立即停止操作，对设备进行恢复或隔离。待查明问题并修复完成后方可继续按照标准操作程序进行操作。</a:t>
                      </a:r>
                      <a:endParaRPr lang="en-US" altLang="zh-CN" sz="1600" dirty="0">
                        <a:latin typeface="+mn-ea"/>
                        <a:ea typeface="+mn-ea"/>
                      </a:endParaRPr>
                    </a:p>
                  </a:txBody>
                  <a:tcPr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49</a:t>
            </a:fld>
            <a:endParaRPr lang="zh-CN" altLang="en-US" dirty="0"/>
          </a:p>
        </p:txBody>
      </p:sp>
      <p:sp>
        <p:nvSpPr>
          <p:cNvPr id="7" name="TextBox 6"/>
          <p:cNvSpPr txBox="1"/>
          <p:nvPr/>
        </p:nvSpPr>
        <p:spPr>
          <a:xfrm>
            <a:off x="1343472" y="868650"/>
            <a:ext cx="4788532" cy="400110"/>
          </a:xfrm>
          <a:prstGeom prst="rect">
            <a:avLst/>
          </a:prstGeom>
          <a:noFill/>
        </p:spPr>
        <p:txBody>
          <a:bodyPr wrap="square" rtlCol="0">
            <a:spAutoFit/>
          </a:bodyPr>
          <a:lstStyle/>
          <a:p>
            <a:pPr marL="0" lvl="1"/>
            <a:r>
              <a:rPr lang="zh-CN" altLang="en-US" sz="2000" b="1" cap="small" dirty="0"/>
              <a:t>电控分闸操作（先提条件及安全保障）</a:t>
            </a:r>
            <a:endParaRPr lang="en-US" altLang="zh-CN" sz="2000" b="1" cap="small" dirty="0"/>
          </a:p>
        </p:txBody>
      </p:sp>
      <p:graphicFrame>
        <p:nvGraphicFramePr>
          <p:cNvPr id="8" name="表格 7"/>
          <p:cNvGraphicFramePr>
            <a:graphicFrameLocks noGrp="1"/>
          </p:cNvGraphicFramePr>
          <p:nvPr/>
        </p:nvGraphicFramePr>
        <p:xfrm>
          <a:off x="1559496" y="1340768"/>
          <a:ext cx="8784976" cy="4888338"/>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准备工作及回退计划</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操作前需现场确认设备具备操作条件；</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经过相关领导及部门的变更审批流程；</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通报监控室值班人员；</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通报可能受到影响的机房用户部门；</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操作人员必须穿戴必备的个人防护用品，并在监护下操作；</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操作前应保证现场整洁，避免影响人员操作；</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en-US" altLang="zh-CN" sz="1600" dirty="0">
                          <a:latin typeface="+mn-ea"/>
                          <a:ea typeface="+mn-ea"/>
                        </a:rPr>
                        <a:t>SOP</a:t>
                      </a:r>
                      <a:r>
                        <a:rPr lang="zh-CN" altLang="en-US" sz="1600" dirty="0">
                          <a:latin typeface="+mn-ea"/>
                          <a:ea typeface="+mn-ea"/>
                        </a:rPr>
                        <a:t>程序文档；</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个人防护用品，长袖纯棉工作服、安全鞋、护目镜。</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操作过程中若发生异常，不可强行操作，应立即停止操作，对设备进行恢复或隔离。待查明问题并修复完成后方可继续按照标准操作程序进行操作。</a:t>
                      </a:r>
                      <a:endParaRPr lang="en-US" altLang="zh-CN" sz="1600" dirty="0">
                        <a:latin typeface="+mn-ea"/>
                        <a:ea typeface="+mn-ea"/>
                      </a:endParaRPr>
                    </a:p>
                  </a:txBody>
                  <a:tcPr anchor="ctr"/>
                </a:tc>
              </a:tr>
            </a:tbl>
          </a:graphicData>
        </a:graphic>
      </p:graphicFrame>
      <p:sp>
        <p:nvSpPr>
          <p:cNvPr id="10" name="TextBox 9"/>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50</a:t>
            </a:fld>
            <a:endParaRPr lang="zh-CN" altLang="en-US" dirty="0"/>
          </a:p>
        </p:txBody>
      </p:sp>
      <p:sp>
        <p:nvSpPr>
          <p:cNvPr id="7" name="TextBox 6"/>
          <p:cNvSpPr txBox="1"/>
          <p:nvPr/>
        </p:nvSpPr>
        <p:spPr>
          <a:xfrm>
            <a:off x="1343472" y="1156682"/>
            <a:ext cx="4248472" cy="400110"/>
          </a:xfrm>
          <a:prstGeom prst="rect">
            <a:avLst/>
          </a:prstGeom>
          <a:noFill/>
        </p:spPr>
        <p:txBody>
          <a:bodyPr wrap="square" rtlCol="0">
            <a:spAutoFit/>
          </a:bodyPr>
          <a:lstStyle/>
          <a:p>
            <a:pPr marL="0" lvl="1"/>
            <a:r>
              <a:rPr lang="zh-CN" altLang="en-US" sz="2000" b="1" cap="small" dirty="0"/>
              <a:t>电控分闸操作</a:t>
            </a:r>
            <a:endParaRPr lang="en-US" altLang="zh-CN" sz="2000" b="1" cap="small" dirty="0"/>
          </a:p>
        </p:txBody>
      </p:sp>
      <p:graphicFrame>
        <p:nvGraphicFramePr>
          <p:cNvPr id="8" name="表格 7"/>
          <p:cNvGraphicFramePr>
            <a:graphicFrameLocks noGrp="1"/>
          </p:cNvGraphicFramePr>
          <p:nvPr/>
        </p:nvGraphicFramePr>
        <p:xfrm>
          <a:off x="1559496" y="1874530"/>
          <a:ext cx="8784976" cy="3351614"/>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确认二次电源旋钮状态为“开”位置；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I”</a:t>
                      </a:r>
                      <a:r>
                        <a:rPr lang="zh-CN" altLang="en-US" sz="1600" dirty="0">
                          <a:latin typeface="+mn-ea"/>
                          <a:ea typeface="+mn-ea"/>
                        </a:rPr>
                        <a:t>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确认开关本体储能指示状态为“</a:t>
                      </a:r>
                      <a:r>
                        <a:rPr lang="en-US" altLang="zh-CN" sz="1600" dirty="0">
                          <a:latin typeface="+mn-ea"/>
                          <a:ea typeface="+mn-ea"/>
                        </a:rPr>
                        <a:t>OK”</a:t>
                      </a:r>
                      <a:r>
                        <a:rPr lang="zh-CN" altLang="en-US" sz="1600" dirty="0">
                          <a:latin typeface="+mn-ea"/>
                          <a:ea typeface="+mn-ea"/>
                        </a:rPr>
                        <a:t>储能未准备合闸指示；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确认开关二次合闸指示灯为红色点亮状态指示；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确认开关二次分闸指示灯为熄灭状态指示；</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51</a:t>
            </a:fld>
            <a:endParaRPr lang="zh-CN" altLang="en-US" dirty="0"/>
          </a:p>
        </p:txBody>
      </p:sp>
      <p:sp>
        <p:nvSpPr>
          <p:cNvPr id="7" name="TextBox 6"/>
          <p:cNvSpPr txBox="1"/>
          <p:nvPr/>
        </p:nvSpPr>
        <p:spPr>
          <a:xfrm>
            <a:off x="1343472" y="1156682"/>
            <a:ext cx="4248472" cy="400110"/>
          </a:xfrm>
          <a:prstGeom prst="rect">
            <a:avLst/>
          </a:prstGeom>
          <a:noFill/>
        </p:spPr>
        <p:txBody>
          <a:bodyPr wrap="square" rtlCol="0">
            <a:spAutoFit/>
          </a:bodyPr>
          <a:lstStyle/>
          <a:p>
            <a:pPr marL="0" lvl="1"/>
            <a:r>
              <a:rPr lang="zh-CN" altLang="en-US" sz="2000" b="1" cap="small" dirty="0"/>
              <a:t>电控分闸操作</a:t>
            </a:r>
            <a:endParaRPr lang="en-US" altLang="zh-CN" sz="2000" b="1" cap="small" dirty="0"/>
          </a:p>
        </p:txBody>
      </p:sp>
      <p:graphicFrame>
        <p:nvGraphicFramePr>
          <p:cNvPr id="8" name="表格 7"/>
          <p:cNvGraphicFramePr>
            <a:graphicFrameLocks noGrp="1"/>
          </p:cNvGraphicFramePr>
          <p:nvPr/>
        </p:nvGraphicFramePr>
        <p:xfrm>
          <a:off x="1559496" y="1874530"/>
          <a:ext cx="8784976" cy="3351614"/>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按下二次红色“分闸” 控制按钮（同步会听到“哐”的开关分闸声）</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检查开关二次合闸指示灯为熄灭状态指示；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检查开关二次分闸指示灯为绿色点亮状态指示；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O”</a:t>
                      </a:r>
                      <a:r>
                        <a:rPr lang="zh-CN" altLang="en-US" sz="1600" dirty="0">
                          <a:latin typeface="+mn-ea"/>
                          <a:ea typeface="+mn-ea"/>
                        </a:rPr>
                        <a:t>分闸指示；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检查开关本体储能指示状态为“</a:t>
                      </a:r>
                      <a:r>
                        <a:rPr lang="en-US" altLang="zh-CN" sz="1600" dirty="0">
                          <a:latin typeface="+mn-ea"/>
                          <a:ea typeface="+mn-ea"/>
                        </a:rPr>
                        <a:t>OK”</a:t>
                      </a:r>
                      <a:r>
                        <a:rPr lang="zh-CN" altLang="en-US" sz="1600" dirty="0">
                          <a:latin typeface="+mn-ea"/>
                          <a:ea typeface="+mn-ea"/>
                        </a:rPr>
                        <a:t>储能准备合闸指示；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操作完毕。</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52</a:t>
            </a:fld>
            <a:endParaRPr lang="zh-CN" altLang="en-US" dirty="0"/>
          </a:p>
        </p:txBody>
      </p:sp>
      <p:sp>
        <p:nvSpPr>
          <p:cNvPr id="7" name="TextBox 6"/>
          <p:cNvSpPr txBox="1"/>
          <p:nvPr/>
        </p:nvSpPr>
        <p:spPr>
          <a:xfrm>
            <a:off x="1343472" y="1156682"/>
            <a:ext cx="4248472" cy="400110"/>
          </a:xfrm>
          <a:prstGeom prst="rect">
            <a:avLst/>
          </a:prstGeom>
          <a:noFill/>
        </p:spPr>
        <p:txBody>
          <a:bodyPr wrap="square" rtlCol="0">
            <a:spAutoFit/>
          </a:bodyPr>
          <a:lstStyle/>
          <a:p>
            <a:pPr marL="0" lvl="1"/>
            <a:r>
              <a:rPr lang="zh-CN" altLang="en-US" sz="2000" b="1" cap="small" dirty="0"/>
              <a:t>电控合闸操作</a:t>
            </a:r>
            <a:endParaRPr lang="en-US" altLang="zh-CN" sz="2000" b="1" cap="small" dirty="0"/>
          </a:p>
        </p:txBody>
      </p:sp>
      <p:graphicFrame>
        <p:nvGraphicFramePr>
          <p:cNvPr id="8" name="表格 7"/>
          <p:cNvGraphicFramePr>
            <a:graphicFrameLocks noGrp="1"/>
          </p:cNvGraphicFramePr>
          <p:nvPr/>
        </p:nvGraphicFramePr>
        <p:xfrm>
          <a:off x="1559496" y="1874530"/>
          <a:ext cx="8784976" cy="3351614"/>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检查供电回路所有临时禁地设施已全部拆除；</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分断本供电间隔配电柜柜二次保险；</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分断下级负荷设备二次保险及一次开关设备；</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选用</a:t>
                      </a:r>
                      <a:r>
                        <a:rPr lang="en-US" altLang="zh-CN" sz="1600" dirty="0">
                          <a:latin typeface="+mn-ea"/>
                          <a:ea typeface="+mn-ea"/>
                        </a:rPr>
                        <a:t>500V</a:t>
                      </a:r>
                      <a:r>
                        <a:rPr lang="zh-CN" altLang="en-US" sz="1600" dirty="0">
                          <a:latin typeface="+mn-ea"/>
                          <a:ea typeface="+mn-ea"/>
                        </a:rPr>
                        <a:t>兆欧表进行开路、短路实验，确认仪表可用性；</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打开配电柜后柜门，选择开关下口为绝缘遥测点（注意远离柜内带电部位）</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53</a:t>
            </a:fld>
            <a:endParaRPr lang="zh-CN" altLang="en-US" dirty="0"/>
          </a:p>
        </p:txBody>
      </p:sp>
      <p:sp>
        <p:nvSpPr>
          <p:cNvPr id="7" name="TextBox 6"/>
          <p:cNvSpPr txBox="1"/>
          <p:nvPr/>
        </p:nvSpPr>
        <p:spPr>
          <a:xfrm>
            <a:off x="1343472" y="1156682"/>
            <a:ext cx="4248472" cy="400110"/>
          </a:xfrm>
          <a:prstGeom prst="rect">
            <a:avLst/>
          </a:prstGeom>
          <a:noFill/>
        </p:spPr>
        <p:txBody>
          <a:bodyPr wrap="square" rtlCol="0">
            <a:spAutoFit/>
          </a:bodyPr>
          <a:lstStyle/>
          <a:p>
            <a:pPr marL="0" lvl="1"/>
            <a:r>
              <a:rPr lang="zh-CN" altLang="en-US" sz="2000" b="1" cap="small" dirty="0"/>
              <a:t>电控合闸操作</a:t>
            </a:r>
            <a:endParaRPr lang="en-US" altLang="zh-CN" sz="2000" b="1" cap="small" dirty="0"/>
          </a:p>
        </p:txBody>
      </p:sp>
      <p:graphicFrame>
        <p:nvGraphicFramePr>
          <p:cNvPr id="8" name="表格 7"/>
          <p:cNvGraphicFramePr>
            <a:graphicFrameLocks noGrp="1"/>
          </p:cNvGraphicFramePr>
          <p:nvPr>
            <p:extLst>
              <p:ext uri="{D42A27DB-BD31-4B8C-83A1-F6EECF244321}">
                <p14:modId xmlns:p14="http://schemas.microsoft.com/office/powerpoint/2010/main" val="3528089286"/>
              </p:ext>
            </p:extLst>
          </p:nvPr>
        </p:nvGraphicFramePr>
        <p:xfrm>
          <a:off x="1559496" y="1874530"/>
          <a:ext cx="8784976" cy="3552250"/>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使用</a:t>
                      </a:r>
                      <a:r>
                        <a:rPr lang="en-US" altLang="zh-CN" sz="1600" dirty="0">
                          <a:latin typeface="+mn-ea"/>
                          <a:ea typeface="+mn-ea"/>
                        </a:rPr>
                        <a:t>500V</a:t>
                      </a:r>
                      <a:r>
                        <a:rPr lang="zh-CN" altLang="en-US" sz="1600" dirty="0">
                          <a:latin typeface="+mn-ea"/>
                          <a:ea typeface="+mn-ea"/>
                        </a:rPr>
                        <a:t>兆欧表遥测</a:t>
                      </a:r>
                      <a:r>
                        <a:rPr lang="en-US" altLang="zh-CN" sz="1600" dirty="0">
                          <a:latin typeface="+mn-ea"/>
                          <a:ea typeface="+mn-ea"/>
                        </a:rPr>
                        <a:t>A-B</a:t>
                      </a:r>
                      <a:r>
                        <a:rPr lang="zh-CN" altLang="en-US" sz="1600" dirty="0">
                          <a:latin typeface="+mn-ea"/>
                          <a:ea typeface="+mn-ea"/>
                        </a:rPr>
                        <a:t>、</a:t>
                      </a:r>
                      <a:r>
                        <a:rPr lang="en-US" altLang="zh-CN" sz="1600" dirty="0">
                          <a:latin typeface="+mn-ea"/>
                          <a:ea typeface="+mn-ea"/>
                        </a:rPr>
                        <a:t>A-C</a:t>
                      </a:r>
                      <a:r>
                        <a:rPr lang="zh-CN" altLang="en-US" sz="1600" dirty="0">
                          <a:latin typeface="+mn-ea"/>
                          <a:ea typeface="+mn-ea"/>
                        </a:rPr>
                        <a:t>、</a:t>
                      </a:r>
                      <a:r>
                        <a:rPr lang="en-US" altLang="zh-CN" sz="1600" dirty="0">
                          <a:latin typeface="+mn-ea"/>
                          <a:ea typeface="+mn-ea"/>
                        </a:rPr>
                        <a:t>B-C</a:t>
                      </a:r>
                      <a:r>
                        <a:rPr lang="zh-CN" altLang="en-US" sz="1600" dirty="0">
                          <a:latin typeface="+mn-ea"/>
                          <a:ea typeface="+mn-ea"/>
                        </a:rPr>
                        <a:t>三相的相间绝缘，确认是否满足送电要求；</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（阻值最小应≥</a:t>
                      </a:r>
                      <a:r>
                        <a:rPr lang="en-US" altLang="zh-CN" sz="1600" dirty="0">
                          <a:latin typeface="+mn-ea"/>
                          <a:ea typeface="+mn-ea"/>
                        </a:rPr>
                        <a:t>0.5MΩ</a:t>
                      </a:r>
                      <a:r>
                        <a:rPr lang="zh-CN" altLang="en-US" sz="1600" dirty="0">
                          <a:latin typeface="+mn-ea"/>
                          <a:ea typeface="+mn-ea"/>
                        </a:rPr>
                        <a:t>）</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使用</a:t>
                      </a:r>
                      <a:r>
                        <a:rPr lang="en-US" altLang="zh-CN" sz="1600" dirty="0">
                          <a:latin typeface="+mn-ea"/>
                          <a:ea typeface="+mn-ea"/>
                        </a:rPr>
                        <a:t>500V</a:t>
                      </a:r>
                      <a:r>
                        <a:rPr lang="zh-CN" altLang="en-US" sz="1600" dirty="0">
                          <a:latin typeface="+mn-ea"/>
                          <a:ea typeface="+mn-ea"/>
                        </a:rPr>
                        <a:t>兆欧表遥测</a:t>
                      </a:r>
                      <a:r>
                        <a:rPr lang="en-US" altLang="zh-CN" sz="1600" dirty="0">
                          <a:latin typeface="+mn-ea"/>
                          <a:ea typeface="+mn-ea"/>
                        </a:rPr>
                        <a:t>A-E</a:t>
                      </a:r>
                      <a:r>
                        <a:rPr lang="zh-CN" altLang="en-US" sz="1600" dirty="0">
                          <a:latin typeface="+mn-ea"/>
                          <a:ea typeface="+mn-ea"/>
                        </a:rPr>
                        <a:t>、</a:t>
                      </a:r>
                      <a:r>
                        <a:rPr lang="en-US" altLang="zh-CN" sz="1600" dirty="0">
                          <a:latin typeface="+mn-ea"/>
                          <a:ea typeface="+mn-ea"/>
                        </a:rPr>
                        <a:t>B-E</a:t>
                      </a:r>
                      <a:r>
                        <a:rPr lang="zh-CN" altLang="en-US" sz="1600" dirty="0">
                          <a:latin typeface="+mn-ea"/>
                          <a:ea typeface="+mn-ea"/>
                        </a:rPr>
                        <a:t>、</a:t>
                      </a:r>
                      <a:r>
                        <a:rPr lang="en-US" altLang="zh-CN" sz="1600" dirty="0">
                          <a:latin typeface="+mn-ea"/>
                          <a:ea typeface="+mn-ea"/>
                        </a:rPr>
                        <a:t>C-E</a:t>
                      </a:r>
                      <a:r>
                        <a:rPr lang="zh-CN" altLang="en-US" sz="1600" dirty="0">
                          <a:latin typeface="+mn-ea"/>
                          <a:ea typeface="+mn-ea"/>
                        </a:rPr>
                        <a:t>三相的相地绝缘，确认是否满足送电要求；</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（阻值最小应≥</a:t>
                      </a:r>
                      <a:r>
                        <a:rPr lang="en-US" altLang="zh-CN" sz="1600" dirty="0">
                          <a:latin typeface="+mn-ea"/>
                          <a:ea typeface="+mn-ea"/>
                        </a:rPr>
                        <a:t>0.5MΩ</a:t>
                      </a:r>
                      <a:r>
                        <a:rPr lang="zh-CN" altLang="en-US" sz="1600" dirty="0">
                          <a:latin typeface="+mn-ea"/>
                          <a:ea typeface="+mn-ea"/>
                        </a:rPr>
                        <a:t>）</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闭合本供电间隔配电柜柜内二次保险；</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遥测完毕回收工具，清理现场并关闭锁闭柜门；</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确认开关小车处于连接</a:t>
                      </a:r>
                      <a:r>
                        <a:rPr lang="zh-CN" altLang="en-US" sz="1600" dirty="0" smtClean="0">
                          <a:latin typeface="+mn-ea"/>
                          <a:ea typeface="+mn-ea"/>
                        </a:rPr>
                        <a:t>工作位置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确认二次电源旋钮状态为“开”位置；</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54</a:t>
            </a:fld>
            <a:endParaRPr lang="zh-CN" altLang="en-US" dirty="0"/>
          </a:p>
        </p:txBody>
      </p:sp>
      <p:sp>
        <p:nvSpPr>
          <p:cNvPr id="7" name="TextBox 6"/>
          <p:cNvSpPr txBox="1"/>
          <p:nvPr/>
        </p:nvSpPr>
        <p:spPr>
          <a:xfrm>
            <a:off x="1343472" y="1156682"/>
            <a:ext cx="4248472" cy="400110"/>
          </a:xfrm>
          <a:prstGeom prst="rect">
            <a:avLst/>
          </a:prstGeom>
          <a:noFill/>
        </p:spPr>
        <p:txBody>
          <a:bodyPr wrap="square" rtlCol="0">
            <a:spAutoFit/>
          </a:bodyPr>
          <a:lstStyle/>
          <a:p>
            <a:pPr marL="0" lvl="1"/>
            <a:r>
              <a:rPr lang="zh-CN" altLang="en-US" sz="2000" b="1" cap="small" dirty="0"/>
              <a:t>电控合闸操作</a:t>
            </a:r>
            <a:endParaRPr lang="en-US" altLang="zh-CN" sz="2000" b="1" cap="small" dirty="0"/>
          </a:p>
        </p:txBody>
      </p:sp>
      <p:graphicFrame>
        <p:nvGraphicFramePr>
          <p:cNvPr id="8" name="表格 7"/>
          <p:cNvGraphicFramePr>
            <a:graphicFrameLocks noGrp="1"/>
          </p:cNvGraphicFramePr>
          <p:nvPr/>
        </p:nvGraphicFramePr>
        <p:xfrm>
          <a:off x="1559496" y="1874530"/>
          <a:ext cx="8784976" cy="2973130"/>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确认开关二次合闸指示灯为熄灭状态指示；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确认开关二次分闸指示灯为绿色点亮状态指示；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O”</a:t>
                      </a:r>
                      <a:r>
                        <a:rPr lang="zh-CN" altLang="en-US" sz="1600" dirty="0">
                          <a:latin typeface="+mn-ea"/>
                          <a:ea typeface="+mn-ea"/>
                        </a:rPr>
                        <a:t>分闸指示；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确认开关本体储能指示状态为“</a:t>
                      </a:r>
                      <a:r>
                        <a:rPr lang="en-US" altLang="zh-CN" sz="1600" dirty="0">
                          <a:latin typeface="+mn-ea"/>
                          <a:ea typeface="+mn-ea"/>
                        </a:rPr>
                        <a:t>OK”</a:t>
                      </a:r>
                      <a:r>
                        <a:rPr lang="zh-CN" altLang="en-US" sz="1600" dirty="0">
                          <a:latin typeface="+mn-ea"/>
                          <a:ea typeface="+mn-ea"/>
                        </a:rPr>
                        <a:t>储能准备合闸指示；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按下二次绿色“合闸” 控制按钮；</a:t>
                      </a:r>
                      <a:endParaRPr lang="en-US" altLang="zh-CN" sz="1600" dirty="0">
                        <a:latin typeface="+mn-ea"/>
                        <a:ea typeface="+mn-ea"/>
                      </a:endParaRP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（同步会听到“哐”的开关分闸声及储能电机的储能声）</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55</a:t>
            </a:fld>
            <a:endParaRPr lang="zh-CN" altLang="en-US" dirty="0"/>
          </a:p>
        </p:txBody>
      </p:sp>
      <p:sp>
        <p:nvSpPr>
          <p:cNvPr id="7" name="TextBox 6"/>
          <p:cNvSpPr txBox="1"/>
          <p:nvPr/>
        </p:nvSpPr>
        <p:spPr>
          <a:xfrm>
            <a:off x="1343472" y="1156682"/>
            <a:ext cx="4248472" cy="400110"/>
          </a:xfrm>
          <a:prstGeom prst="rect">
            <a:avLst/>
          </a:prstGeom>
          <a:noFill/>
        </p:spPr>
        <p:txBody>
          <a:bodyPr wrap="square" rtlCol="0">
            <a:spAutoFit/>
          </a:bodyPr>
          <a:lstStyle/>
          <a:p>
            <a:pPr marL="0" lvl="1"/>
            <a:r>
              <a:rPr lang="zh-CN" altLang="en-US" sz="2000" b="1" cap="small" dirty="0"/>
              <a:t>电控合闸操作</a:t>
            </a:r>
            <a:endParaRPr lang="en-US" altLang="zh-CN" sz="2000" b="1" cap="small" dirty="0"/>
          </a:p>
        </p:txBody>
      </p:sp>
      <p:graphicFrame>
        <p:nvGraphicFramePr>
          <p:cNvPr id="8" name="表格 7"/>
          <p:cNvGraphicFramePr>
            <a:graphicFrameLocks noGrp="1"/>
          </p:cNvGraphicFramePr>
          <p:nvPr/>
        </p:nvGraphicFramePr>
        <p:xfrm>
          <a:off x="1559496" y="1874530"/>
          <a:ext cx="8784976" cy="2872812"/>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I”</a:t>
                      </a:r>
                      <a:r>
                        <a:rPr lang="zh-CN" altLang="en-US" sz="1600" dirty="0">
                          <a:latin typeface="+mn-ea"/>
                          <a:ea typeface="+mn-ea"/>
                        </a:rPr>
                        <a:t>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检查开关本体储能指示状态为“</a:t>
                      </a:r>
                      <a:r>
                        <a:rPr lang="en-US" altLang="zh-CN" sz="1600" dirty="0">
                          <a:latin typeface="+mn-ea"/>
                          <a:ea typeface="+mn-ea"/>
                        </a:rPr>
                        <a:t>OK”</a:t>
                      </a:r>
                      <a:r>
                        <a:rPr lang="zh-CN" altLang="en-US" sz="1600" dirty="0">
                          <a:latin typeface="+mn-ea"/>
                          <a:ea typeface="+mn-ea"/>
                        </a:rPr>
                        <a:t>储能未准备合闸指示；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检查开关二次合闸指示灯为红色点亮状态指示；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检查开关二次分闸指示灯为熄灭状态指示；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操作完毕。</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56</a:t>
            </a:fld>
            <a:endParaRPr lang="zh-CN" altLang="en-US" dirty="0"/>
          </a:p>
        </p:txBody>
      </p:sp>
      <p:sp>
        <p:nvSpPr>
          <p:cNvPr id="7" name="TextBox 6"/>
          <p:cNvSpPr txBox="1"/>
          <p:nvPr/>
        </p:nvSpPr>
        <p:spPr>
          <a:xfrm>
            <a:off x="1343472" y="980728"/>
            <a:ext cx="5400600" cy="400110"/>
          </a:xfrm>
          <a:prstGeom prst="rect">
            <a:avLst/>
          </a:prstGeom>
          <a:noFill/>
        </p:spPr>
        <p:txBody>
          <a:bodyPr wrap="square" rtlCol="0">
            <a:spAutoFit/>
          </a:bodyPr>
          <a:lstStyle/>
          <a:p>
            <a:pPr marL="0" lvl="1"/>
            <a:r>
              <a:rPr lang="zh-CN" altLang="en-US" sz="2000" b="1" cap="small" dirty="0">
                <a:latin typeface="+mn-ea"/>
              </a:rPr>
              <a:t>手动储能分</a:t>
            </a:r>
            <a:r>
              <a:rPr lang="en-US" altLang="zh-CN" sz="2000" b="1" cap="small" dirty="0">
                <a:latin typeface="+mn-ea"/>
              </a:rPr>
              <a:t>/</a:t>
            </a:r>
            <a:r>
              <a:rPr lang="zh-CN" altLang="en-US" sz="2000" b="1" cap="small" dirty="0">
                <a:latin typeface="+mn-ea"/>
              </a:rPr>
              <a:t>合闸操作（手动储能合闸操作）</a:t>
            </a:r>
            <a:endParaRPr lang="en-US" altLang="zh-CN" sz="2000" b="1" cap="small" dirty="0">
              <a:latin typeface="+mn-ea"/>
            </a:endParaRPr>
          </a:p>
        </p:txBody>
      </p:sp>
      <p:graphicFrame>
        <p:nvGraphicFramePr>
          <p:cNvPr id="8" name="表格 7"/>
          <p:cNvGraphicFramePr>
            <a:graphicFrameLocks noGrp="1"/>
          </p:cNvGraphicFramePr>
          <p:nvPr/>
        </p:nvGraphicFramePr>
        <p:xfrm>
          <a:off x="1559496" y="1484784"/>
          <a:ext cx="8784976" cy="4509854"/>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检查供电回路所有临时禁地设施已全部拆除；</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分断本供电间隔配电柜柜二次保险；</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分断下级负荷设备二次保险及一次开关设备；</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选用</a:t>
                      </a:r>
                      <a:r>
                        <a:rPr lang="en-US" altLang="zh-CN" sz="1600" dirty="0">
                          <a:latin typeface="+mn-ea"/>
                          <a:ea typeface="+mn-ea"/>
                        </a:rPr>
                        <a:t>500V</a:t>
                      </a:r>
                      <a:r>
                        <a:rPr lang="zh-CN" altLang="en-US" sz="1600" dirty="0">
                          <a:latin typeface="+mn-ea"/>
                          <a:ea typeface="+mn-ea"/>
                        </a:rPr>
                        <a:t>兆欧表进行开路、短路实验，确认仪表可用性；</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打开配电柜后柜门，选择开关下口为绝缘遥测点（注意远离柜内带电部位）</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使用</a:t>
                      </a:r>
                      <a:r>
                        <a:rPr lang="en-US" altLang="zh-CN" sz="1600" dirty="0">
                          <a:latin typeface="+mn-ea"/>
                          <a:ea typeface="+mn-ea"/>
                        </a:rPr>
                        <a:t>500V</a:t>
                      </a:r>
                      <a:r>
                        <a:rPr lang="zh-CN" altLang="en-US" sz="1600" dirty="0">
                          <a:latin typeface="+mn-ea"/>
                          <a:ea typeface="+mn-ea"/>
                        </a:rPr>
                        <a:t>兆欧表遥测</a:t>
                      </a:r>
                      <a:r>
                        <a:rPr lang="en-US" altLang="zh-CN" sz="1600" dirty="0">
                          <a:latin typeface="+mn-ea"/>
                          <a:ea typeface="+mn-ea"/>
                        </a:rPr>
                        <a:t>A-B</a:t>
                      </a:r>
                      <a:r>
                        <a:rPr lang="zh-CN" altLang="en-US" sz="1600" dirty="0">
                          <a:latin typeface="+mn-ea"/>
                          <a:ea typeface="+mn-ea"/>
                        </a:rPr>
                        <a:t>、</a:t>
                      </a:r>
                      <a:r>
                        <a:rPr lang="en-US" altLang="zh-CN" sz="1600" dirty="0">
                          <a:latin typeface="+mn-ea"/>
                          <a:ea typeface="+mn-ea"/>
                        </a:rPr>
                        <a:t>A-C</a:t>
                      </a:r>
                      <a:r>
                        <a:rPr lang="zh-CN" altLang="en-US" sz="1600" dirty="0">
                          <a:latin typeface="+mn-ea"/>
                          <a:ea typeface="+mn-ea"/>
                        </a:rPr>
                        <a:t>、</a:t>
                      </a:r>
                      <a:r>
                        <a:rPr lang="en-US" altLang="zh-CN" sz="1600" dirty="0">
                          <a:latin typeface="+mn-ea"/>
                          <a:ea typeface="+mn-ea"/>
                        </a:rPr>
                        <a:t>B-C</a:t>
                      </a:r>
                      <a:r>
                        <a:rPr lang="zh-CN" altLang="en-US" sz="1600" dirty="0">
                          <a:latin typeface="+mn-ea"/>
                          <a:ea typeface="+mn-ea"/>
                        </a:rPr>
                        <a:t>三相的相间绝缘，确认是否满足送电要求；</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（阻值最小应≥</a:t>
                      </a:r>
                      <a:r>
                        <a:rPr lang="en-US" altLang="zh-CN" sz="1600" dirty="0">
                          <a:latin typeface="+mn-ea"/>
                          <a:ea typeface="+mn-ea"/>
                        </a:rPr>
                        <a:t>0.5MΩ</a:t>
                      </a:r>
                      <a:r>
                        <a:rPr lang="zh-CN" altLang="en-US" sz="1600" dirty="0">
                          <a:latin typeface="+mn-ea"/>
                          <a:ea typeface="+mn-ea"/>
                        </a:rPr>
                        <a:t>）</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使用</a:t>
                      </a:r>
                      <a:r>
                        <a:rPr lang="en-US" altLang="zh-CN" sz="1600" dirty="0">
                          <a:latin typeface="+mn-ea"/>
                          <a:ea typeface="+mn-ea"/>
                        </a:rPr>
                        <a:t>500V</a:t>
                      </a:r>
                      <a:r>
                        <a:rPr lang="zh-CN" altLang="en-US" sz="1600" dirty="0">
                          <a:latin typeface="+mn-ea"/>
                          <a:ea typeface="+mn-ea"/>
                        </a:rPr>
                        <a:t>兆欧表遥测</a:t>
                      </a:r>
                      <a:r>
                        <a:rPr lang="en-US" altLang="zh-CN" sz="1600" dirty="0">
                          <a:latin typeface="+mn-ea"/>
                          <a:ea typeface="+mn-ea"/>
                        </a:rPr>
                        <a:t>A-E</a:t>
                      </a:r>
                      <a:r>
                        <a:rPr lang="zh-CN" altLang="en-US" sz="1600" dirty="0">
                          <a:latin typeface="+mn-ea"/>
                          <a:ea typeface="+mn-ea"/>
                        </a:rPr>
                        <a:t>、</a:t>
                      </a:r>
                      <a:r>
                        <a:rPr lang="en-US" altLang="zh-CN" sz="1600" dirty="0">
                          <a:latin typeface="+mn-ea"/>
                          <a:ea typeface="+mn-ea"/>
                        </a:rPr>
                        <a:t>B-E</a:t>
                      </a:r>
                      <a:r>
                        <a:rPr lang="zh-CN" altLang="en-US" sz="1600" dirty="0">
                          <a:latin typeface="+mn-ea"/>
                          <a:ea typeface="+mn-ea"/>
                        </a:rPr>
                        <a:t>、</a:t>
                      </a:r>
                      <a:r>
                        <a:rPr lang="en-US" altLang="zh-CN" sz="1600" dirty="0">
                          <a:latin typeface="+mn-ea"/>
                          <a:ea typeface="+mn-ea"/>
                        </a:rPr>
                        <a:t>C-E</a:t>
                      </a:r>
                      <a:r>
                        <a:rPr lang="zh-CN" altLang="en-US" sz="1600" dirty="0">
                          <a:latin typeface="+mn-ea"/>
                          <a:ea typeface="+mn-ea"/>
                        </a:rPr>
                        <a:t>三相的相地绝缘，确认是否满足送电要求；</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（阻值最小应≥</a:t>
                      </a:r>
                      <a:r>
                        <a:rPr lang="en-US" altLang="zh-CN" sz="1600" dirty="0">
                          <a:latin typeface="+mn-ea"/>
                          <a:ea typeface="+mn-ea"/>
                        </a:rPr>
                        <a:t>0.5MΩ</a:t>
                      </a:r>
                      <a:r>
                        <a:rPr lang="zh-CN" altLang="en-US" sz="1600" dirty="0">
                          <a:latin typeface="+mn-ea"/>
                          <a:ea typeface="+mn-ea"/>
                        </a:rPr>
                        <a:t>）</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57</a:t>
            </a:fld>
            <a:endParaRPr lang="zh-CN" altLang="en-US" dirty="0"/>
          </a:p>
        </p:txBody>
      </p:sp>
      <p:sp>
        <p:nvSpPr>
          <p:cNvPr id="7" name="TextBox 6"/>
          <p:cNvSpPr txBox="1"/>
          <p:nvPr/>
        </p:nvSpPr>
        <p:spPr>
          <a:xfrm>
            <a:off x="1343472" y="1052736"/>
            <a:ext cx="5112568" cy="400110"/>
          </a:xfrm>
          <a:prstGeom prst="rect">
            <a:avLst/>
          </a:prstGeom>
          <a:noFill/>
        </p:spPr>
        <p:txBody>
          <a:bodyPr wrap="square" rtlCol="0">
            <a:spAutoFit/>
          </a:bodyPr>
          <a:lstStyle/>
          <a:p>
            <a:pPr marL="0" lvl="1"/>
            <a:r>
              <a:rPr lang="zh-CN" altLang="en-US" sz="2000" b="1" cap="small" dirty="0">
                <a:latin typeface="+mn-ea"/>
              </a:rPr>
              <a:t>手动储能分</a:t>
            </a:r>
            <a:r>
              <a:rPr lang="en-US" altLang="zh-CN" sz="2000" b="1" cap="small" dirty="0">
                <a:latin typeface="+mn-ea"/>
              </a:rPr>
              <a:t>/</a:t>
            </a:r>
            <a:r>
              <a:rPr lang="zh-CN" altLang="en-US" sz="2000" b="1" cap="small" dirty="0">
                <a:latin typeface="+mn-ea"/>
              </a:rPr>
              <a:t>合闸操作（手动储能合闸操作）</a:t>
            </a:r>
            <a:endParaRPr lang="en-US" altLang="zh-CN" sz="2000" b="1" cap="small" dirty="0">
              <a:latin typeface="+mn-ea"/>
            </a:endParaRPr>
          </a:p>
        </p:txBody>
      </p:sp>
      <p:graphicFrame>
        <p:nvGraphicFramePr>
          <p:cNvPr id="8" name="表格 7"/>
          <p:cNvGraphicFramePr>
            <a:graphicFrameLocks noGrp="1"/>
          </p:cNvGraphicFramePr>
          <p:nvPr>
            <p:extLst>
              <p:ext uri="{D42A27DB-BD31-4B8C-83A1-F6EECF244321}">
                <p14:modId xmlns:p14="http://schemas.microsoft.com/office/powerpoint/2010/main" val="245652686"/>
              </p:ext>
            </p:extLst>
          </p:nvPr>
        </p:nvGraphicFramePr>
        <p:xfrm>
          <a:off x="1559496" y="1628800"/>
          <a:ext cx="8784976" cy="4309218"/>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闭合本供电间隔配电柜柜内二次保险；</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遥测完毕回收工具，清理现场并关闭锁闭柜门；</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确认开关小车处于连接</a:t>
                      </a:r>
                      <a:r>
                        <a:rPr lang="zh-CN" altLang="en-US" sz="1600" dirty="0" smtClean="0">
                          <a:latin typeface="+mn-ea"/>
                          <a:ea typeface="+mn-ea"/>
                        </a:rPr>
                        <a:t>工作位置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确认开关二次合闸指示灯为熄灭状态指示；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确认开关二次分闸指示灯为绿色点亮状态指示；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O”</a:t>
                      </a:r>
                      <a:r>
                        <a:rPr lang="zh-CN" altLang="en-US" sz="1600" dirty="0">
                          <a:latin typeface="+mn-ea"/>
                          <a:ea typeface="+mn-ea"/>
                        </a:rPr>
                        <a:t>分闸指示；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确认开关本体储能指示状态为“</a:t>
                      </a:r>
                      <a:r>
                        <a:rPr lang="en-US" altLang="zh-CN" sz="1600" dirty="0">
                          <a:latin typeface="+mn-ea"/>
                          <a:ea typeface="+mn-ea"/>
                        </a:rPr>
                        <a:t>www”</a:t>
                      </a:r>
                      <a:r>
                        <a:rPr lang="zh-CN" altLang="en-US" sz="1600" dirty="0">
                          <a:latin typeface="+mn-ea"/>
                          <a:ea typeface="+mn-ea"/>
                        </a:rPr>
                        <a:t>未储能指示；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拉下开关本体手动储能摇把，用力往复下压</a:t>
                      </a:r>
                      <a:r>
                        <a:rPr lang="en-US" altLang="zh-CN" sz="1600" dirty="0">
                          <a:latin typeface="+mn-ea"/>
                          <a:ea typeface="+mn-ea"/>
                        </a:rPr>
                        <a:t>6</a:t>
                      </a:r>
                      <a:r>
                        <a:rPr lang="zh-CN" altLang="en-US" sz="1600" dirty="0">
                          <a:latin typeface="+mn-ea"/>
                          <a:ea typeface="+mn-ea"/>
                        </a:rPr>
                        <a:t>次，直至听到储能弹簧动作声音；</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58</a:t>
            </a:fld>
            <a:endParaRPr lang="zh-CN" altLang="en-US" dirty="0"/>
          </a:p>
        </p:txBody>
      </p:sp>
      <p:sp>
        <p:nvSpPr>
          <p:cNvPr id="7" name="TextBox 6"/>
          <p:cNvSpPr txBox="1"/>
          <p:nvPr/>
        </p:nvSpPr>
        <p:spPr>
          <a:xfrm>
            <a:off x="1343472" y="1268760"/>
            <a:ext cx="5184576" cy="400110"/>
          </a:xfrm>
          <a:prstGeom prst="rect">
            <a:avLst/>
          </a:prstGeom>
          <a:noFill/>
        </p:spPr>
        <p:txBody>
          <a:bodyPr wrap="square" rtlCol="0">
            <a:spAutoFit/>
          </a:bodyPr>
          <a:lstStyle/>
          <a:p>
            <a:pPr marL="0" lvl="1"/>
            <a:r>
              <a:rPr lang="zh-CN" altLang="en-US" sz="2000" b="1" cap="small" dirty="0">
                <a:latin typeface="+mn-ea"/>
              </a:rPr>
              <a:t>手动储能分</a:t>
            </a:r>
            <a:r>
              <a:rPr lang="en-US" altLang="zh-CN" sz="2000" b="1" cap="small" dirty="0">
                <a:latin typeface="+mn-ea"/>
              </a:rPr>
              <a:t>/</a:t>
            </a:r>
            <a:r>
              <a:rPr lang="zh-CN" altLang="en-US" sz="2000" b="1" cap="small" dirty="0">
                <a:latin typeface="+mn-ea"/>
              </a:rPr>
              <a:t>合闸操作（手动储能合闸操作）</a:t>
            </a:r>
            <a:endParaRPr lang="en-US" altLang="zh-CN" sz="2000" b="1" cap="small" dirty="0">
              <a:latin typeface="+mn-ea"/>
            </a:endParaRPr>
          </a:p>
        </p:txBody>
      </p:sp>
      <p:graphicFrame>
        <p:nvGraphicFramePr>
          <p:cNvPr id="8" name="表格 7"/>
          <p:cNvGraphicFramePr>
            <a:graphicFrameLocks noGrp="1"/>
          </p:cNvGraphicFramePr>
          <p:nvPr/>
        </p:nvGraphicFramePr>
        <p:xfrm>
          <a:off x="1559496" y="1974848"/>
          <a:ext cx="8784976" cy="3830416"/>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确认开关本体储能指示状态为“</a:t>
                      </a:r>
                      <a:r>
                        <a:rPr lang="en-US" altLang="zh-CN" sz="1600" dirty="0">
                          <a:latin typeface="+mn-ea"/>
                          <a:ea typeface="+mn-ea"/>
                        </a:rPr>
                        <a:t>OK”</a:t>
                      </a:r>
                      <a:r>
                        <a:rPr lang="zh-CN" altLang="en-US" sz="1600" dirty="0">
                          <a:latin typeface="+mn-ea"/>
                          <a:ea typeface="+mn-ea"/>
                        </a:rPr>
                        <a:t>储能准备合闸指示；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按下开关本体黑色“</a:t>
                      </a:r>
                      <a:r>
                        <a:rPr lang="en-US" altLang="zh-CN" sz="1600" dirty="0">
                          <a:latin typeface="+mn-ea"/>
                          <a:ea typeface="+mn-ea"/>
                        </a:rPr>
                        <a:t>I” </a:t>
                      </a:r>
                      <a:r>
                        <a:rPr lang="zh-CN" altLang="en-US" sz="1600" dirty="0">
                          <a:latin typeface="+mn-ea"/>
                          <a:ea typeface="+mn-ea"/>
                        </a:rPr>
                        <a:t>控制按钮（同步会听到“哐”的开关合闸声）</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I”</a:t>
                      </a:r>
                      <a:r>
                        <a:rPr lang="zh-CN" altLang="en-US" sz="1600" dirty="0">
                          <a:latin typeface="+mn-ea"/>
                          <a:ea typeface="+mn-ea"/>
                        </a:rPr>
                        <a:t>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检查开关本体储能指示状态为“</a:t>
                      </a:r>
                      <a:r>
                        <a:rPr lang="en-US" altLang="zh-CN" sz="1600" dirty="0">
                          <a:latin typeface="+mn-ea"/>
                          <a:ea typeface="+mn-ea"/>
                        </a:rPr>
                        <a:t>OK”</a:t>
                      </a:r>
                      <a:r>
                        <a:rPr lang="zh-CN" altLang="en-US" sz="1600" dirty="0">
                          <a:latin typeface="+mn-ea"/>
                          <a:ea typeface="+mn-ea"/>
                        </a:rPr>
                        <a:t>储能未准备合闸指示；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检查开关二次合闸指示灯为红色点亮状态指示；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检查开关二次分闸指示灯为熄灭状态指示；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手动储能合闸操作完毕。</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a:t>
            </a:fld>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493167"/>
            <a:ext cx="3339913"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7884" y="1544036"/>
            <a:ext cx="2952328" cy="198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328" y="1300844"/>
            <a:ext cx="2432422" cy="247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393248" y="4916636"/>
            <a:ext cx="2520280" cy="923330"/>
          </a:xfrm>
          <a:prstGeom prst="rect">
            <a:avLst/>
          </a:prstGeom>
          <a:noFill/>
        </p:spPr>
        <p:txBody>
          <a:bodyPr wrap="square" rtlCol="0">
            <a:spAutoFit/>
          </a:bodyPr>
          <a:lstStyle/>
          <a:p>
            <a:pPr>
              <a:lnSpc>
                <a:spcPct val="150000"/>
              </a:lnSpc>
            </a:pPr>
            <a:r>
              <a:rPr lang="zh-CN" altLang="en-US" dirty="0" smtClean="0"/>
              <a:t>隔离开关：</a:t>
            </a:r>
            <a:endParaRPr lang="en-US" altLang="zh-CN" dirty="0" smtClean="0"/>
          </a:p>
          <a:p>
            <a:pPr>
              <a:lnSpc>
                <a:spcPct val="150000"/>
              </a:lnSpc>
            </a:pPr>
            <a:r>
              <a:rPr lang="zh-CN" altLang="en-US" dirty="0" smtClean="0"/>
              <a:t>不可以带负荷操作</a:t>
            </a:r>
            <a:endParaRPr lang="zh-CN" altLang="en-US" dirty="0"/>
          </a:p>
        </p:txBody>
      </p:sp>
      <p:sp>
        <p:nvSpPr>
          <p:cNvPr id="8" name="TextBox 7"/>
          <p:cNvSpPr txBox="1"/>
          <p:nvPr/>
        </p:nvSpPr>
        <p:spPr>
          <a:xfrm>
            <a:off x="9264352" y="4941168"/>
            <a:ext cx="2520280" cy="923330"/>
          </a:xfrm>
          <a:prstGeom prst="rect">
            <a:avLst/>
          </a:prstGeom>
          <a:noFill/>
        </p:spPr>
        <p:txBody>
          <a:bodyPr wrap="square" rtlCol="0">
            <a:spAutoFit/>
          </a:bodyPr>
          <a:lstStyle/>
          <a:p>
            <a:pPr>
              <a:lnSpc>
                <a:spcPct val="150000"/>
              </a:lnSpc>
            </a:pPr>
            <a:r>
              <a:rPr lang="zh-CN" altLang="en-US" dirty="0" smtClean="0"/>
              <a:t>断路开关：</a:t>
            </a:r>
            <a:endParaRPr lang="en-US" altLang="zh-CN" dirty="0" smtClean="0"/>
          </a:p>
          <a:p>
            <a:pPr>
              <a:lnSpc>
                <a:spcPct val="150000"/>
              </a:lnSpc>
            </a:pPr>
            <a:r>
              <a:rPr lang="zh-CN" altLang="en-US" dirty="0" smtClean="0"/>
              <a:t>可以切断短路电流</a:t>
            </a:r>
            <a:endParaRPr lang="zh-CN" altLang="en-US" dirty="0"/>
          </a:p>
        </p:txBody>
      </p:sp>
      <p:sp>
        <p:nvSpPr>
          <p:cNvPr id="9" name="TextBox 8"/>
          <p:cNvSpPr txBox="1"/>
          <p:nvPr/>
        </p:nvSpPr>
        <p:spPr>
          <a:xfrm>
            <a:off x="5519936" y="4941168"/>
            <a:ext cx="2736304" cy="923330"/>
          </a:xfrm>
          <a:prstGeom prst="rect">
            <a:avLst/>
          </a:prstGeom>
          <a:noFill/>
        </p:spPr>
        <p:txBody>
          <a:bodyPr wrap="square" rtlCol="0">
            <a:spAutoFit/>
          </a:bodyPr>
          <a:lstStyle/>
          <a:p>
            <a:pPr>
              <a:lnSpc>
                <a:spcPct val="150000"/>
              </a:lnSpc>
            </a:pPr>
            <a:r>
              <a:rPr lang="zh-CN" altLang="en-US" dirty="0" smtClean="0"/>
              <a:t>负荷开关：</a:t>
            </a:r>
            <a:endParaRPr lang="en-US" altLang="zh-CN" dirty="0" smtClean="0"/>
          </a:p>
          <a:p>
            <a:pPr>
              <a:lnSpc>
                <a:spcPct val="150000"/>
              </a:lnSpc>
            </a:pPr>
            <a:r>
              <a:rPr lang="zh-CN" altLang="en-US" dirty="0"/>
              <a:t>不</a:t>
            </a:r>
            <a:r>
              <a:rPr lang="zh-CN" altLang="en-US" dirty="0" smtClean="0"/>
              <a:t>可以切断短路电流</a:t>
            </a:r>
            <a:endParaRPr lang="zh-CN" altLang="en-US" dirty="0"/>
          </a:p>
        </p:txBody>
      </p:sp>
      <p:cxnSp>
        <p:nvCxnSpPr>
          <p:cNvPr id="5" name="直接连接符 4"/>
          <p:cNvCxnSpPr/>
          <p:nvPr/>
        </p:nvCxnSpPr>
        <p:spPr>
          <a:xfrm>
            <a:off x="1991544" y="3773722"/>
            <a:ext cx="0" cy="303350"/>
          </a:xfrm>
          <a:prstGeom prst="line">
            <a:avLst/>
          </a:prstGeom>
        </p:spPr>
        <p:style>
          <a:lnRef idx="2">
            <a:schemeClr val="accent6"/>
          </a:lnRef>
          <a:fillRef idx="0">
            <a:schemeClr val="accent6"/>
          </a:fillRef>
          <a:effectRef idx="1">
            <a:schemeClr val="accent6"/>
          </a:effectRef>
          <a:fontRef idx="minor">
            <a:schemeClr val="tx1"/>
          </a:fontRef>
        </p:style>
      </p:cxnSp>
      <p:cxnSp>
        <p:nvCxnSpPr>
          <p:cNvPr id="13" name="直接连接符 12"/>
          <p:cNvCxnSpPr/>
          <p:nvPr/>
        </p:nvCxnSpPr>
        <p:spPr>
          <a:xfrm>
            <a:off x="1991544" y="4365104"/>
            <a:ext cx="0" cy="30335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直接连接符 13"/>
          <p:cNvCxnSpPr/>
          <p:nvPr/>
        </p:nvCxnSpPr>
        <p:spPr>
          <a:xfrm>
            <a:off x="1847528" y="4077072"/>
            <a:ext cx="144016" cy="288032"/>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直接连接符 19"/>
          <p:cNvCxnSpPr/>
          <p:nvPr/>
        </p:nvCxnSpPr>
        <p:spPr>
          <a:xfrm flipH="1">
            <a:off x="1923728" y="4083794"/>
            <a:ext cx="135632"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直接连接符 22"/>
          <p:cNvCxnSpPr/>
          <p:nvPr/>
        </p:nvCxnSpPr>
        <p:spPr>
          <a:xfrm>
            <a:off x="6168008" y="3789040"/>
            <a:ext cx="0" cy="30335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 name="直接连接符 23"/>
          <p:cNvCxnSpPr/>
          <p:nvPr/>
        </p:nvCxnSpPr>
        <p:spPr>
          <a:xfrm>
            <a:off x="6168008" y="4380422"/>
            <a:ext cx="0" cy="303350"/>
          </a:xfrm>
          <a:prstGeom prst="line">
            <a:avLst/>
          </a:prstGeom>
        </p:spPr>
        <p:style>
          <a:lnRef idx="2">
            <a:schemeClr val="accent6"/>
          </a:lnRef>
          <a:fillRef idx="0">
            <a:schemeClr val="accent6"/>
          </a:fillRef>
          <a:effectRef idx="1">
            <a:schemeClr val="accent6"/>
          </a:effectRef>
          <a:fontRef idx="minor">
            <a:schemeClr val="tx1"/>
          </a:fontRef>
        </p:style>
      </p:cxnSp>
      <p:cxnSp>
        <p:nvCxnSpPr>
          <p:cNvPr id="25" name="直接连接符 24"/>
          <p:cNvCxnSpPr/>
          <p:nvPr/>
        </p:nvCxnSpPr>
        <p:spPr>
          <a:xfrm>
            <a:off x="6023992" y="4092390"/>
            <a:ext cx="144016" cy="288032"/>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直接连接符 25"/>
          <p:cNvCxnSpPr/>
          <p:nvPr/>
        </p:nvCxnSpPr>
        <p:spPr>
          <a:xfrm flipH="1">
            <a:off x="6100192" y="4099112"/>
            <a:ext cx="135632" cy="0"/>
          </a:xfrm>
          <a:prstGeom prst="line">
            <a:avLst/>
          </a:prstGeom>
        </p:spPr>
        <p:style>
          <a:lnRef idx="2">
            <a:schemeClr val="accent6"/>
          </a:lnRef>
          <a:fillRef idx="0">
            <a:schemeClr val="accent6"/>
          </a:fillRef>
          <a:effectRef idx="1">
            <a:schemeClr val="accent6"/>
          </a:effectRef>
          <a:fontRef idx="minor">
            <a:schemeClr val="tx1"/>
          </a:fontRef>
        </p:style>
      </p:cxnSp>
      <p:sp>
        <p:nvSpPr>
          <p:cNvPr id="19" name="弧形 18"/>
          <p:cNvSpPr/>
          <p:nvPr/>
        </p:nvSpPr>
        <p:spPr>
          <a:xfrm rot="10800000">
            <a:off x="6127431" y="4049260"/>
            <a:ext cx="81154" cy="99820"/>
          </a:xfrm>
          <a:prstGeom prst="arc">
            <a:avLst>
              <a:gd name="adj1" fmla="val 10704168"/>
              <a:gd name="adj2" fmla="val 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p>
        </p:txBody>
      </p:sp>
      <p:cxnSp>
        <p:nvCxnSpPr>
          <p:cNvPr id="29" name="直接连接符 28"/>
          <p:cNvCxnSpPr/>
          <p:nvPr/>
        </p:nvCxnSpPr>
        <p:spPr>
          <a:xfrm>
            <a:off x="9984432" y="3805102"/>
            <a:ext cx="0" cy="303350"/>
          </a:xfrm>
          <a:prstGeom prst="line">
            <a:avLst/>
          </a:prstGeom>
        </p:spPr>
        <p:style>
          <a:lnRef idx="2">
            <a:schemeClr val="accent6"/>
          </a:lnRef>
          <a:fillRef idx="0">
            <a:schemeClr val="accent6"/>
          </a:fillRef>
          <a:effectRef idx="1">
            <a:schemeClr val="accent6"/>
          </a:effectRef>
          <a:fontRef idx="minor">
            <a:schemeClr val="tx1"/>
          </a:fontRef>
        </p:style>
      </p:cxnSp>
      <p:cxnSp>
        <p:nvCxnSpPr>
          <p:cNvPr id="30" name="直接连接符 29"/>
          <p:cNvCxnSpPr/>
          <p:nvPr/>
        </p:nvCxnSpPr>
        <p:spPr>
          <a:xfrm>
            <a:off x="9984432" y="4396484"/>
            <a:ext cx="0" cy="30335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直接连接符 30"/>
          <p:cNvCxnSpPr/>
          <p:nvPr/>
        </p:nvCxnSpPr>
        <p:spPr>
          <a:xfrm>
            <a:off x="9840416" y="4108452"/>
            <a:ext cx="144016" cy="288032"/>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直接连接符 31"/>
          <p:cNvCxnSpPr/>
          <p:nvPr/>
        </p:nvCxnSpPr>
        <p:spPr>
          <a:xfrm flipH="1" flipV="1">
            <a:off x="9916616" y="4043166"/>
            <a:ext cx="135632" cy="105914"/>
          </a:xfrm>
          <a:prstGeom prst="line">
            <a:avLst/>
          </a:prstGeom>
        </p:spPr>
        <p:style>
          <a:lnRef idx="2">
            <a:schemeClr val="accent6"/>
          </a:lnRef>
          <a:fillRef idx="0">
            <a:schemeClr val="accent6"/>
          </a:fillRef>
          <a:effectRef idx="1">
            <a:schemeClr val="accent6"/>
          </a:effectRef>
          <a:fontRef idx="minor">
            <a:schemeClr val="tx1"/>
          </a:fontRef>
        </p:style>
      </p:cxnSp>
      <p:cxnSp>
        <p:nvCxnSpPr>
          <p:cNvPr id="34" name="直接连接符 33"/>
          <p:cNvCxnSpPr/>
          <p:nvPr/>
        </p:nvCxnSpPr>
        <p:spPr>
          <a:xfrm flipV="1">
            <a:off x="9916616" y="4036444"/>
            <a:ext cx="135632" cy="112636"/>
          </a:xfrm>
          <a:prstGeom prst="line">
            <a:avLst/>
          </a:prstGeom>
        </p:spPr>
        <p:style>
          <a:lnRef idx="2">
            <a:schemeClr val="accent6"/>
          </a:lnRef>
          <a:fillRef idx="0">
            <a:schemeClr val="accent6"/>
          </a:fillRef>
          <a:effectRef idx="1">
            <a:schemeClr val="accent6"/>
          </a:effectRef>
          <a:fontRef idx="minor">
            <a:schemeClr val="tx1"/>
          </a:fontRef>
        </p:style>
      </p:cxnSp>
      <p:sp>
        <p:nvSpPr>
          <p:cNvPr id="36" name="TextBox 35"/>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170150722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59</a:t>
            </a:fld>
            <a:endParaRPr lang="zh-CN" altLang="en-US" dirty="0"/>
          </a:p>
        </p:txBody>
      </p:sp>
      <p:sp>
        <p:nvSpPr>
          <p:cNvPr id="7" name="TextBox 6"/>
          <p:cNvSpPr txBox="1"/>
          <p:nvPr/>
        </p:nvSpPr>
        <p:spPr>
          <a:xfrm>
            <a:off x="1343472" y="1268760"/>
            <a:ext cx="5112568" cy="400110"/>
          </a:xfrm>
          <a:prstGeom prst="rect">
            <a:avLst/>
          </a:prstGeom>
          <a:noFill/>
        </p:spPr>
        <p:txBody>
          <a:bodyPr wrap="square" rtlCol="0">
            <a:spAutoFit/>
          </a:bodyPr>
          <a:lstStyle/>
          <a:p>
            <a:pPr marL="0" lvl="1"/>
            <a:r>
              <a:rPr lang="zh-CN" altLang="en-US" sz="2000" b="1" cap="small" dirty="0">
                <a:latin typeface="+mn-ea"/>
              </a:rPr>
              <a:t>手动储能分</a:t>
            </a:r>
            <a:r>
              <a:rPr lang="en-US" altLang="zh-CN" sz="2000" b="1" cap="small" dirty="0">
                <a:latin typeface="+mn-ea"/>
              </a:rPr>
              <a:t>/</a:t>
            </a:r>
            <a:r>
              <a:rPr lang="zh-CN" altLang="en-US" sz="2000" b="1" cap="small" dirty="0">
                <a:latin typeface="+mn-ea"/>
              </a:rPr>
              <a:t>合闸操作（手动分闸操作）</a:t>
            </a:r>
            <a:endParaRPr lang="en-US" altLang="zh-CN" sz="2000" b="1" cap="small" dirty="0">
              <a:latin typeface="+mn-ea"/>
            </a:endParaRPr>
          </a:p>
        </p:txBody>
      </p:sp>
      <p:graphicFrame>
        <p:nvGraphicFramePr>
          <p:cNvPr id="8" name="表格 7"/>
          <p:cNvGraphicFramePr>
            <a:graphicFrameLocks noGrp="1"/>
          </p:cNvGraphicFramePr>
          <p:nvPr/>
        </p:nvGraphicFramePr>
        <p:xfrm>
          <a:off x="1559496" y="1974848"/>
          <a:ext cx="8784976" cy="3351614"/>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I”</a:t>
                      </a:r>
                      <a:r>
                        <a:rPr lang="zh-CN" altLang="en-US" sz="1600" dirty="0">
                          <a:latin typeface="+mn-ea"/>
                          <a:ea typeface="+mn-ea"/>
                        </a:rPr>
                        <a:t>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确认开关本体储能指示状态为“</a:t>
                      </a:r>
                      <a:r>
                        <a:rPr lang="en-US" altLang="zh-CN" sz="1600" dirty="0">
                          <a:latin typeface="+mn-ea"/>
                          <a:ea typeface="+mn-ea"/>
                        </a:rPr>
                        <a:t>OK”</a:t>
                      </a:r>
                      <a:r>
                        <a:rPr lang="zh-CN" altLang="en-US" sz="1600" dirty="0">
                          <a:latin typeface="+mn-ea"/>
                          <a:ea typeface="+mn-ea"/>
                        </a:rPr>
                        <a:t>储能未准备合闸指示；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确认开关二次合闸指示灯为红色点亮状态指示；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确认开关二次分闸指示灯为熄灭状态指示；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按下开关本体红色“</a:t>
                      </a:r>
                      <a:r>
                        <a:rPr lang="en-US" altLang="zh-CN" sz="1600" dirty="0">
                          <a:latin typeface="+mn-ea"/>
                          <a:ea typeface="+mn-ea"/>
                        </a:rPr>
                        <a:t>O” </a:t>
                      </a:r>
                      <a:r>
                        <a:rPr lang="zh-CN" altLang="en-US" sz="1600" dirty="0">
                          <a:latin typeface="+mn-ea"/>
                          <a:ea typeface="+mn-ea"/>
                        </a:rPr>
                        <a:t>控制按钮（同步会听到“哐”的开关分闸声）</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60</a:t>
            </a:fld>
            <a:endParaRPr lang="zh-CN" altLang="en-US" dirty="0"/>
          </a:p>
        </p:txBody>
      </p:sp>
      <p:sp>
        <p:nvSpPr>
          <p:cNvPr id="7" name="TextBox 6"/>
          <p:cNvSpPr txBox="1"/>
          <p:nvPr/>
        </p:nvSpPr>
        <p:spPr>
          <a:xfrm>
            <a:off x="1343472" y="1444714"/>
            <a:ext cx="5040560" cy="400110"/>
          </a:xfrm>
          <a:prstGeom prst="rect">
            <a:avLst/>
          </a:prstGeom>
          <a:noFill/>
        </p:spPr>
        <p:txBody>
          <a:bodyPr wrap="square" rtlCol="0">
            <a:spAutoFit/>
          </a:bodyPr>
          <a:lstStyle/>
          <a:p>
            <a:pPr marL="0" lvl="1"/>
            <a:r>
              <a:rPr lang="zh-CN" altLang="en-US" sz="2000" b="1" cap="small" dirty="0">
                <a:latin typeface="+mn-ea"/>
              </a:rPr>
              <a:t>手动储能分</a:t>
            </a:r>
            <a:r>
              <a:rPr lang="en-US" altLang="zh-CN" sz="2000" b="1" cap="small" dirty="0">
                <a:latin typeface="+mn-ea"/>
              </a:rPr>
              <a:t>/</a:t>
            </a:r>
            <a:r>
              <a:rPr lang="zh-CN" altLang="en-US" sz="2000" b="1" cap="small" dirty="0">
                <a:latin typeface="+mn-ea"/>
              </a:rPr>
              <a:t>合闸操作（手动分闸操作）</a:t>
            </a:r>
            <a:endParaRPr lang="en-US" altLang="zh-CN" sz="2000" b="1" cap="small" dirty="0">
              <a:latin typeface="+mn-ea"/>
            </a:endParaRPr>
          </a:p>
        </p:txBody>
      </p:sp>
      <p:graphicFrame>
        <p:nvGraphicFramePr>
          <p:cNvPr id="8" name="表格 7"/>
          <p:cNvGraphicFramePr>
            <a:graphicFrameLocks noGrp="1"/>
          </p:cNvGraphicFramePr>
          <p:nvPr/>
        </p:nvGraphicFramePr>
        <p:xfrm>
          <a:off x="1559496" y="2276872"/>
          <a:ext cx="8784976" cy="2872812"/>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检查开关二次合闸指示灯为熄灭状态指示；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检查开关二次分闸指示灯为绿色点亮状态指示；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O”</a:t>
                      </a:r>
                      <a:r>
                        <a:rPr lang="zh-CN" altLang="en-US" sz="1600" dirty="0">
                          <a:latin typeface="+mn-ea"/>
                          <a:ea typeface="+mn-ea"/>
                        </a:rPr>
                        <a:t>分闸指示；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检查开关本体储能指示状态为“</a:t>
                      </a:r>
                      <a:r>
                        <a:rPr lang="en-US" altLang="zh-CN" sz="1600" dirty="0">
                          <a:latin typeface="+mn-ea"/>
                          <a:ea typeface="+mn-ea"/>
                        </a:rPr>
                        <a:t>www”</a:t>
                      </a:r>
                      <a:r>
                        <a:rPr lang="zh-CN" altLang="en-US" sz="1600" dirty="0">
                          <a:latin typeface="+mn-ea"/>
                          <a:ea typeface="+mn-ea"/>
                        </a:rPr>
                        <a:t>未储能指示；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手动分闸操作完毕。</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61</a:t>
            </a:fld>
            <a:endParaRPr lang="zh-CN" altLang="en-US" dirty="0"/>
          </a:p>
        </p:txBody>
      </p:sp>
      <p:sp>
        <p:nvSpPr>
          <p:cNvPr id="9" name="TextBox 8"/>
          <p:cNvSpPr txBox="1"/>
          <p:nvPr/>
        </p:nvSpPr>
        <p:spPr>
          <a:xfrm>
            <a:off x="1343472" y="1444714"/>
            <a:ext cx="5040560" cy="400110"/>
          </a:xfrm>
          <a:prstGeom prst="rect">
            <a:avLst/>
          </a:prstGeom>
          <a:noFill/>
        </p:spPr>
        <p:txBody>
          <a:bodyPr wrap="square" rtlCol="0">
            <a:spAutoFit/>
          </a:bodyPr>
          <a:lstStyle/>
          <a:p>
            <a:pPr marL="0" lvl="1"/>
            <a:r>
              <a:rPr lang="zh-CN" altLang="en-US" sz="2000" b="1" cap="small" dirty="0">
                <a:latin typeface="+mn-ea"/>
              </a:rPr>
              <a:t>控制单元保护动作复位</a:t>
            </a:r>
            <a:endParaRPr lang="en-US" altLang="zh-CN" sz="2000" b="1" cap="small" dirty="0">
              <a:latin typeface="+mn-ea"/>
            </a:endParaRPr>
          </a:p>
        </p:txBody>
      </p:sp>
      <p:graphicFrame>
        <p:nvGraphicFramePr>
          <p:cNvPr id="10" name="表格 9"/>
          <p:cNvGraphicFramePr>
            <a:graphicFrameLocks noGrp="1"/>
          </p:cNvGraphicFramePr>
          <p:nvPr/>
        </p:nvGraphicFramePr>
        <p:xfrm>
          <a:off x="1559496" y="2276872"/>
          <a:ext cx="8784976" cy="3451932"/>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确认开关二次合闸指示灯为熄灭状态指示；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确认开关二次分闸指示灯为绿色点亮状态指示；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确认开关本体分</a:t>
                      </a:r>
                      <a:r>
                        <a:rPr lang="en-US" altLang="zh-CN" sz="1600" dirty="0">
                          <a:latin typeface="+mn-ea"/>
                          <a:ea typeface="+mn-ea"/>
                        </a:rPr>
                        <a:t>/</a:t>
                      </a:r>
                      <a:r>
                        <a:rPr lang="zh-CN" altLang="en-US" sz="1600" dirty="0">
                          <a:latin typeface="+mn-ea"/>
                          <a:ea typeface="+mn-ea"/>
                        </a:rPr>
                        <a:t>合指示状态为“</a:t>
                      </a:r>
                      <a:r>
                        <a:rPr lang="en-US" altLang="zh-CN" sz="1600" dirty="0">
                          <a:latin typeface="+mn-ea"/>
                          <a:ea typeface="+mn-ea"/>
                        </a:rPr>
                        <a:t>O”</a:t>
                      </a:r>
                      <a:r>
                        <a:rPr lang="zh-CN" altLang="en-US" sz="1600" dirty="0">
                          <a:latin typeface="+mn-ea"/>
                          <a:ea typeface="+mn-ea"/>
                        </a:rPr>
                        <a:t>分闸指示；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a:t>
                      </a:r>
                      <a:r>
                        <a:rPr lang="en-US" altLang="zh-CN" sz="1600" dirty="0">
                          <a:latin typeface="+mn-ea"/>
                          <a:ea typeface="+mn-ea"/>
                        </a:rPr>
                        <a:t>reset”</a:t>
                      </a:r>
                      <a:r>
                        <a:rPr lang="zh-CN" altLang="en-US" sz="1600" dirty="0">
                          <a:latin typeface="+mn-ea"/>
                          <a:ea typeface="+mn-ea"/>
                        </a:rPr>
                        <a:t>红色跳闸复位按钮已弹出；</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确认开关本体控制单元状态指示灯点亮；</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a:t>
                      </a:r>
                      <a:r>
                        <a:rPr lang="en-US" altLang="zh-CN" sz="1600" dirty="0" err="1">
                          <a:latin typeface="+mn-ea"/>
                          <a:ea typeface="+mn-ea"/>
                        </a:rPr>
                        <a:t>Ir</a:t>
                      </a:r>
                      <a:r>
                        <a:rPr lang="zh-CN" altLang="en-US" sz="1600" dirty="0">
                          <a:latin typeface="+mn-ea"/>
                          <a:ea typeface="+mn-ea"/>
                        </a:rPr>
                        <a:t>：过流保护；</a:t>
                      </a:r>
                      <a:r>
                        <a:rPr lang="en-US" altLang="zh-CN" sz="1600" dirty="0" err="1">
                          <a:latin typeface="+mn-ea"/>
                          <a:ea typeface="+mn-ea"/>
                        </a:rPr>
                        <a:t>Isd</a:t>
                      </a:r>
                      <a:r>
                        <a:rPr lang="zh-CN" altLang="en-US" sz="1600" dirty="0">
                          <a:latin typeface="+mn-ea"/>
                          <a:ea typeface="+mn-ea"/>
                        </a:rPr>
                        <a:t>：短延时速断保护；</a:t>
                      </a:r>
                      <a:r>
                        <a:rPr lang="en-US" altLang="zh-CN" sz="1600" dirty="0">
                          <a:latin typeface="+mn-ea"/>
                          <a:ea typeface="+mn-ea"/>
                        </a:rPr>
                        <a:t>Ii</a:t>
                      </a:r>
                      <a:r>
                        <a:rPr lang="zh-CN" altLang="en-US" sz="1600" dirty="0">
                          <a:latin typeface="+mn-ea"/>
                          <a:ea typeface="+mn-ea"/>
                        </a:rPr>
                        <a:t>：速断保护；</a:t>
                      </a:r>
                      <a:r>
                        <a:rPr lang="en-US" altLang="zh-CN" sz="1600" dirty="0" err="1">
                          <a:latin typeface="+mn-ea"/>
                          <a:ea typeface="+mn-ea"/>
                        </a:rPr>
                        <a:t>Ig</a:t>
                      </a:r>
                      <a:r>
                        <a:rPr lang="zh-CN" altLang="en-US" sz="1600" dirty="0">
                          <a:latin typeface="+mn-ea"/>
                          <a:ea typeface="+mn-ea"/>
                        </a:rPr>
                        <a:t>：接地保护）</a:t>
                      </a:r>
                      <a:endParaRPr lang="en-US" altLang="zh-CN" sz="1600" dirty="0">
                        <a:latin typeface="+mn-ea"/>
                        <a:ea typeface="+mn-ea"/>
                      </a:endParaRPr>
                    </a:p>
                  </a:txBody>
                  <a:tcPr anchor="ctr"/>
                </a:tc>
              </a:tr>
            </a:tbl>
          </a:graphicData>
        </a:graphic>
      </p:graphicFrame>
      <p:sp>
        <p:nvSpPr>
          <p:cNvPr id="7" name="TextBox 6"/>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62</a:t>
            </a:fld>
            <a:endParaRPr lang="zh-CN" altLang="en-US" dirty="0"/>
          </a:p>
        </p:txBody>
      </p:sp>
      <p:sp>
        <p:nvSpPr>
          <p:cNvPr id="9" name="TextBox 8"/>
          <p:cNvSpPr txBox="1"/>
          <p:nvPr/>
        </p:nvSpPr>
        <p:spPr>
          <a:xfrm>
            <a:off x="1343472" y="1444714"/>
            <a:ext cx="5040560" cy="400110"/>
          </a:xfrm>
          <a:prstGeom prst="rect">
            <a:avLst/>
          </a:prstGeom>
          <a:noFill/>
        </p:spPr>
        <p:txBody>
          <a:bodyPr wrap="square" rtlCol="0">
            <a:spAutoFit/>
          </a:bodyPr>
          <a:lstStyle/>
          <a:p>
            <a:pPr marL="0" lvl="1"/>
            <a:r>
              <a:rPr lang="zh-CN" altLang="en-US" sz="2000" b="1" cap="small" dirty="0">
                <a:latin typeface="+mn-ea"/>
              </a:rPr>
              <a:t>控制单元保护动作复位</a:t>
            </a:r>
            <a:endParaRPr lang="en-US" altLang="zh-CN" sz="2000" b="1" cap="small" dirty="0">
              <a:latin typeface="+mn-ea"/>
            </a:endParaRPr>
          </a:p>
        </p:txBody>
      </p:sp>
      <p:graphicFrame>
        <p:nvGraphicFramePr>
          <p:cNvPr id="10" name="表格 9"/>
          <p:cNvGraphicFramePr>
            <a:graphicFrameLocks noGrp="1"/>
          </p:cNvGraphicFramePr>
          <p:nvPr>
            <p:extLst>
              <p:ext uri="{D42A27DB-BD31-4B8C-83A1-F6EECF244321}">
                <p14:modId xmlns:p14="http://schemas.microsoft.com/office/powerpoint/2010/main" val="1962476188"/>
              </p:ext>
            </p:extLst>
          </p:nvPr>
        </p:nvGraphicFramePr>
        <p:xfrm>
          <a:off x="1559496" y="2276872"/>
          <a:ext cx="8784976" cy="3451932"/>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按下开关本体“</a:t>
                      </a:r>
                      <a:r>
                        <a:rPr lang="en-US" altLang="zh-CN" sz="1600" dirty="0">
                          <a:latin typeface="+mn-ea"/>
                          <a:ea typeface="+mn-ea"/>
                        </a:rPr>
                        <a:t>reset”</a:t>
                      </a:r>
                      <a:r>
                        <a:rPr lang="zh-CN" altLang="en-US" sz="1600" dirty="0">
                          <a:latin typeface="+mn-ea"/>
                          <a:ea typeface="+mn-ea"/>
                        </a:rPr>
                        <a:t>红色跳闸复位按钮；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检查开关本体控制单元状态指示灯熄灭；</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将开关小车摇至退出检修</a:t>
                      </a:r>
                      <a:r>
                        <a:rPr lang="zh-CN" altLang="en-US" sz="1600" dirty="0" smtClean="0">
                          <a:latin typeface="+mn-ea"/>
                          <a:ea typeface="+mn-ea"/>
                        </a:rPr>
                        <a:t>位置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对小车机构进行上牌</a:t>
                      </a:r>
                      <a:r>
                        <a:rPr lang="zh-CN" altLang="en-US" sz="1600" dirty="0" smtClean="0">
                          <a:latin typeface="+mn-ea"/>
                          <a:ea typeface="+mn-ea"/>
                        </a:rPr>
                        <a:t>挂锁</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操作完毕。</a:t>
                      </a:r>
                      <a:endParaRPr lang="en-US" altLang="zh-CN" sz="1600" dirty="0">
                        <a:latin typeface="+mn-ea"/>
                        <a:ea typeface="+mn-ea"/>
                      </a:endParaRPr>
                    </a:p>
                  </a:txBody>
                  <a:tcPr anchor="ctr"/>
                </a:tc>
              </a:tr>
              <a:tr h="478802">
                <a:tc gridSpan="2">
                  <a:txBody>
                    <a:bodyPr/>
                    <a:lstStyle/>
                    <a:p>
                      <a:pPr algn="l"/>
                      <a:r>
                        <a:rPr lang="zh-CN" altLang="en-US" sz="1600" dirty="0">
                          <a:latin typeface="+mn-ea"/>
                          <a:ea typeface="+mn-ea"/>
                        </a:rPr>
                        <a:t>说明：保护跳闸供电间隔若要恢复送电前，必须查明短路点，对短路点进行隔离后执行标准合闸送电操作</a:t>
                      </a:r>
                      <a:r>
                        <a:rPr lang="zh-CN" altLang="en-US" sz="1600" dirty="0" smtClean="0">
                          <a:latin typeface="+mn-ea"/>
                          <a:ea typeface="+mn-ea"/>
                        </a:rPr>
                        <a:t>程序。</a:t>
                      </a:r>
                      <a:endParaRPr lang="zh-CN" altLang="en-US" sz="1600" dirty="0">
                        <a:latin typeface="+mn-ea"/>
                        <a:ea typeface="+mn-ea"/>
                      </a:endParaRPr>
                    </a:p>
                  </a:txBody>
                  <a:tcPr anchor="ctr"/>
                </a:tc>
                <a:tc hMerge="1">
                  <a:txBody>
                    <a:bodyPr/>
                    <a:lstStyle/>
                    <a:p>
                      <a:endParaRPr lang="zh-CN"/>
                    </a:p>
                  </a:txBody>
                  <a:tcPr anchor="ctr"/>
                </a:tc>
              </a:tr>
            </a:tbl>
          </a:graphicData>
        </a:graphic>
      </p:graphicFrame>
      <p:sp>
        <p:nvSpPr>
          <p:cNvPr id="7" name="TextBox 6"/>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63</a:t>
            </a:fld>
            <a:endParaRPr lang="zh-CN" altLang="en-US" dirty="0"/>
          </a:p>
        </p:txBody>
      </p:sp>
      <p:sp>
        <p:nvSpPr>
          <p:cNvPr id="7" name="TextBox 6"/>
          <p:cNvSpPr txBox="1"/>
          <p:nvPr/>
        </p:nvSpPr>
        <p:spPr>
          <a:xfrm>
            <a:off x="1343472" y="908720"/>
            <a:ext cx="7056784" cy="400110"/>
          </a:xfrm>
          <a:prstGeom prst="rect">
            <a:avLst/>
          </a:prstGeom>
          <a:noFill/>
        </p:spPr>
        <p:txBody>
          <a:bodyPr wrap="square" rtlCol="0">
            <a:spAutoFit/>
          </a:bodyPr>
          <a:lstStyle/>
          <a:p>
            <a:pPr marL="0" lvl="1"/>
            <a:r>
              <a:rPr lang="zh-CN" altLang="en-US" sz="2000" b="1" cap="small" dirty="0">
                <a:latin typeface="+mn-ea"/>
              </a:rPr>
              <a:t>小车机构操作（小车机构由连接位</a:t>
            </a:r>
            <a:r>
              <a:rPr lang="en-US" altLang="zh-CN" sz="2000" b="1" cap="small" dirty="0">
                <a:latin typeface="+mn-ea"/>
              </a:rPr>
              <a:t>-</a:t>
            </a:r>
            <a:r>
              <a:rPr lang="zh-CN" altLang="en-US" sz="2000" b="1" cap="small" dirty="0">
                <a:latin typeface="+mn-ea"/>
              </a:rPr>
              <a:t>实验位</a:t>
            </a:r>
            <a:r>
              <a:rPr lang="en-US" altLang="zh-CN" sz="2000" b="1" cap="small" dirty="0">
                <a:latin typeface="+mn-ea"/>
              </a:rPr>
              <a:t>-</a:t>
            </a:r>
            <a:r>
              <a:rPr lang="zh-CN" altLang="en-US" sz="2000" b="1" cap="small" dirty="0">
                <a:latin typeface="+mn-ea"/>
              </a:rPr>
              <a:t>隔离位</a:t>
            </a:r>
            <a:r>
              <a:rPr lang="en-US" altLang="zh-CN" sz="2000" b="1" cap="small" dirty="0">
                <a:latin typeface="+mn-ea"/>
              </a:rPr>
              <a:t>-</a:t>
            </a:r>
            <a:r>
              <a:rPr lang="zh-CN" altLang="en-US" sz="2000" b="1" cap="small" dirty="0">
                <a:latin typeface="+mn-ea"/>
              </a:rPr>
              <a:t>挂锁操作）</a:t>
            </a:r>
            <a:endParaRPr lang="en-US" altLang="zh-CN" sz="2000" b="1" cap="small" dirty="0">
              <a:latin typeface="+mn-ea"/>
            </a:endParaRPr>
          </a:p>
        </p:txBody>
      </p:sp>
      <p:graphicFrame>
        <p:nvGraphicFramePr>
          <p:cNvPr id="8" name="表格 7"/>
          <p:cNvGraphicFramePr>
            <a:graphicFrameLocks noGrp="1"/>
          </p:cNvGraphicFramePr>
          <p:nvPr>
            <p:extLst>
              <p:ext uri="{D42A27DB-BD31-4B8C-83A1-F6EECF244321}">
                <p14:modId xmlns:p14="http://schemas.microsoft.com/office/powerpoint/2010/main" val="1729525473"/>
              </p:ext>
            </p:extLst>
          </p:nvPr>
        </p:nvGraphicFramePr>
        <p:xfrm>
          <a:off x="1559496" y="1412776"/>
          <a:ext cx="8784976" cy="4653376"/>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确认开关已处于分闸</a:t>
                      </a:r>
                      <a:r>
                        <a:rPr lang="zh-CN" altLang="en-US" sz="1600" dirty="0" smtClean="0">
                          <a:latin typeface="+mn-ea"/>
                          <a:ea typeface="+mn-ea"/>
                        </a:rPr>
                        <a:t>状态</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确认开关小车机构位置指示窗指示小车处于工作连接位；</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自摇把存放孔取出操作摇把；</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将摇把用力旋钮插入操作孔，听到卡位生音；</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按下小车机构位置释放按钮；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逆时针转动操作摇把，直至位置锁定；</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检查开关小车机构位置指示窗指示小车处于实验位；</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（此状态一次回路隔离，二次回路连接，可使用电控回路对开关进行操作实验，不会对一次回路产生影响）</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64</a:t>
            </a:fld>
            <a:endParaRPr lang="zh-CN" altLang="en-US" dirty="0"/>
          </a:p>
        </p:txBody>
      </p:sp>
      <p:sp>
        <p:nvSpPr>
          <p:cNvPr id="7" name="TextBox 6"/>
          <p:cNvSpPr txBox="1"/>
          <p:nvPr/>
        </p:nvSpPr>
        <p:spPr>
          <a:xfrm>
            <a:off x="1343472" y="908720"/>
            <a:ext cx="7056784" cy="400110"/>
          </a:xfrm>
          <a:prstGeom prst="rect">
            <a:avLst/>
          </a:prstGeom>
          <a:noFill/>
        </p:spPr>
        <p:txBody>
          <a:bodyPr wrap="square" rtlCol="0">
            <a:spAutoFit/>
          </a:bodyPr>
          <a:lstStyle/>
          <a:p>
            <a:pPr marL="0" lvl="1"/>
            <a:r>
              <a:rPr lang="zh-CN" altLang="en-US" sz="2000" b="1" cap="small" dirty="0">
                <a:latin typeface="+mn-ea"/>
              </a:rPr>
              <a:t>小车机构操作（小车机构由连接位</a:t>
            </a:r>
            <a:r>
              <a:rPr lang="en-US" altLang="zh-CN" sz="2000" b="1" cap="small" dirty="0">
                <a:latin typeface="+mn-ea"/>
              </a:rPr>
              <a:t>-</a:t>
            </a:r>
            <a:r>
              <a:rPr lang="zh-CN" altLang="en-US" sz="2000" b="1" cap="small" dirty="0">
                <a:latin typeface="+mn-ea"/>
              </a:rPr>
              <a:t>实验位</a:t>
            </a:r>
            <a:r>
              <a:rPr lang="en-US" altLang="zh-CN" sz="2000" b="1" cap="small" dirty="0">
                <a:latin typeface="+mn-ea"/>
              </a:rPr>
              <a:t>-</a:t>
            </a:r>
            <a:r>
              <a:rPr lang="zh-CN" altLang="en-US" sz="2000" b="1" cap="small" dirty="0">
                <a:latin typeface="+mn-ea"/>
              </a:rPr>
              <a:t>隔离位</a:t>
            </a:r>
            <a:r>
              <a:rPr lang="en-US" altLang="zh-CN" sz="2000" b="1" cap="small" dirty="0">
                <a:latin typeface="+mn-ea"/>
              </a:rPr>
              <a:t>-</a:t>
            </a:r>
            <a:r>
              <a:rPr lang="zh-CN" altLang="en-US" sz="2000" b="1" cap="small" dirty="0">
                <a:latin typeface="+mn-ea"/>
              </a:rPr>
              <a:t>挂锁操作）</a:t>
            </a:r>
            <a:endParaRPr lang="en-US" altLang="zh-CN" sz="2000" b="1" cap="small" dirty="0">
              <a:latin typeface="+mn-ea"/>
            </a:endParaRPr>
          </a:p>
        </p:txBody>
      </p:sp>
      <p:graphicFrame>
        <p:nvGraphicFramePr>
          <p:cNvPr id="8" name="表格 7"/>
          <p:cNvGraphicFramePr>
            <a:graphicFrameLocks noGrp="1"/>
          </p:cNvGraphicFramePr>
          <p:nvPr/>
        </p:nvGraphicFramePr>
        <p:xfrm>
          <a:off x="1559496" y="1556792"/>
          <a:ext cx="8784976" cy="4409536"/>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再次按下小车机构位置释放按钮；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逆时针转动操作摇把，直至位置锁定；</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检查开关小车机构位置指示窗指示小车处于隔离位；</a:t>
                      </a:r>
                      <a:endParaRPr lang="en-US" altLang="zh-CN" sz="1600" dirty="0">
                        <a:latin typeface="+mn-ea"/>
                        <a:ea typeface="+mn-ea"/>
                      </a:endParaRP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（此状态一次回路及二次回路均隔离断开）</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检查开关二次指示灯全部熄灭；</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拔出操作摇把，放回摇把存放孔；</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用力拉出小车机构挂锁锁扣；</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使用</a:t>
                      </a:r>
                      <a:r>
                        <a:rPr lang="en-US" altLang="zh-CN" sz="1600" dirty="0">
                          <a:latin typeface="+mn-ea"/>
                          <a:ea typeface="+mn-ea"/>
                        </a:rPr>
                        <a:t>LOTO</a:t>
                      </a:r>
                      <a:r>
                        <a:rPr lang="zh-CN" altLang="en-US" sz="1600" dirty="0">
                          <a:latin typeface="+mn-ea"/>
                          <a:ea typeface="+mn-ea"/>
                        </a:rPr>
                        <a:t>安全锁具将锁扣锁定；</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操作完毕。</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65</a:t>
            </a:fld>
            <a:endParaRPr lang="zh-CN" altLang="en-US" dirty="0"/>
          </a:p>
        </p:txBody>
      </p:sp>
      <p:sp>
        <p:nvSpPr>
          <p:cNvPr id="7" name="TextBox 6"/>
          <p:cNvSpPr txBox="1"/>
          <p:nvPr/>
        </p:nvSpPr>
        <p:spPr>
          <a:xfrm>
            <a:off x="1343472" y="908720"/>
            <a:ext cx="7056784" cy="400110"/>
          </a:xfrm>
          <a:prstGeom prst="rect">
            <a:avLst/>
          </a:prstGeom>
          <a:noFill/>
        </p:spPr>
        <p:txBody>
          <a:bodyPr wrap="square" rtlCol="0">
            <a:spAutoFit/>
          </a:bodyPr>
          <a:lstStyle/>
          <a:p>
            <a:pPr marL="0" lvl="1"/>
            <a:r>
              <a:rPr lang="zh-CN" altLang="en-US" sz="2000" b="1" cap="small" dirty="0">
                <a:latin typeface="+mn-ea"/>
              </a:rPr>
              <a:t>小车机构操作（小车机构拆锁</a:t>
            </a:r>
            <a:r>
              <a:rPr lang="en-US" altLang="zh-CN" sz="2000" b="1" cap="small" dirty="0">
                <a:latin typeface="+mn-ea"/>
              </a:rPr>
              <a:t>-</a:t>
            </a:r>
            <a:r>
              <a:rPr lang="zh-CN" altLang="en-US" sz="2000" b="1" cap="small" dirty="0">
                <a:latin typeface="+mn-ea"/>
              </a:rPr>
              <a:t>隔离位</a:t>
            </a:r>
            <a:r>
              <a:rPr lang="en-US" altLang="zh-CN" sz="2000" b="1" cap="small" dirty="0">
                <a:latin typeface="+mn-ea"/>
              </a:rPr>
              <a:t>-</a:t>
            </a:r>
            <a:r>
              <a:rPr lang="zh-CN" altLang="en-US" sz="2000" b="1" cap="small" dirty="0">
                <a:latin typeface="+mn-ea"/>
              </a:rPr>
              <a:t>实验位</a:t>
            </a:r>
            <a:r>
              <a:rPr lang="en-US" altLang="zh-CN" sz="2000" b="1" cap="small" dirty="0">
                <a:latin typeface="+mn-ea"/>
              </a:rPr>
              <a:t>-</a:t>
            </a:r>
            <a:r>
              <a:rPr lang="zh-CN" altLang="en-US" sz="2000" b="1" cap="small" dirty="0">
                <a:latin typeface="+mn-ea"/>
              </a:rPr>
              <a:t>连接位操作）</a:t>
            </a:r>
            <a:endParaRPr lang="en-US" altLang="zh-CN" sz="2000" b="1" cap="small" dirty="0">
              <a:latin typeface="+mn-ea"/>
            </a:endParaRPr>
          </a:p>
        </p:txBody>
      </p:sp>
      <p:graphicFrame>
        <p:nvGraphicFramePr>
          <p:cNvPr id="8" name="表格 7"/>
          <p:cNvGraphicFramePr>
            <a:graphicFrameLocks noGrp="1"/>
          </p:cNvGraphicFramePr>
          <p:nvPr>
            <p:extLst>
              <p:ext uri="{D42A27DB-BD31-4B8C-83A1-F6EECF244321}">
                <p14:modId xmlns:p14="http://schemas.microsoft.com/office/powerpoint/2010/main" val="1010402054"/>
              </p:ext>
            </p:extLst>
          </p:nvPr>
        </p:nvGraphicFramePr>
        <p:xfrm>
          <a:off x="1559496" y="1556792"/>
          <a:ext cx="8784976" cy="4309218"/>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检查配电柜柜眉编号、供电间隔编号，确认操作对象；</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使用钥匙解开</a:t>
                      </a:r>
                      <a:r>
                        <a:rPr lang="en-US" altLang="zh-CN" sz="1600" dirty="0">
                          <a:latin typeface="+mn-ea"/>
                          <a:ea typeface="+mn-ea"/>
                        </a:rPr>
                        <a:t>LOTO</a:t>
                      </a:r>
                      <a:r>
                        <a:rPr lang="zh-CN" altLang="en-US" sz="1600" dirty="0">
                          <a:latin typeface="+mn-ea"/>
                          <a:ea typeface="+mn-ea"/>
                        </a:rPr>
                        <a:t>安全锁具，将锁扣拆除；</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确认小车机构挂锁锁扣自动收回；</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确认开关已处于分闸</a:t>
                      </a:r>
                      <a:r>
                        <a:rPr lang="zh-CN" altLang="en-US" sz="1600" dirty="0" smtClean="0">
                          <a:latin typeface="+mn-ea"/>
                          <a:ea typeface="+mn-ea"/>
                        </a:rPr>
                        <a:t>状态</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确认开关小车机构位置指示窗指示小车处于隔离位；</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自摇把存放孔取出操作摇把；</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7</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将摇把用力旋钮插入操作孔，听到卡位生音；</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8</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按下小车机构位置释放按钮；</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66</a:t>
            </a:fld>
            <a:endParaRPr lang="zh-CN" altLang="en-US" dirty="0"/>
          </a:p>
        </p:txBody>
      </p:sp>
      <p:sp>
        <p:nvSpPr>
          <p:cNvPr id="7" name="TextBox 6"/>
          <p:cNvSpPr txBox="1"/>
          <p:nvPr/>
        </p:nvSpPr>
        <p:spPr>
          <a:xfrm>
            <a:off x="1343472" y="908720"/>
            <a:ext cx="7056784" cy="400110"/>
          </a:xfrm>
          <a:prstGeom prst="rect">
            <a:avLst/>
          </a:prstGeom>
          <a:noFill/>
        </p:spPr>
        <p:txBody>
          <a:bodyPr wrap="square" rtlCol="0">
            <a:spAutoFit/>
          </a:bodyPr>
          <a:lstStyle/>
          <a:p>
            <a:pPr marL="0" lvl="1"/>
            <a:r>
              <a:rPr lang="zh-CN" altLang="en-US" sz="2000" b="1" cap="small" dirty="0">
                <a:latin typeface="+mn-ea"/>
              </a:rPr>
              <a:t>小车机构操作（小车机构拆锁</a:t>
            </a:r>
            <a:r>
              <a:rPr lang="en-US" altLang="zh-CN" sz="2000" b="1" cap="small" dirty="0">
                <a:latin typeface="+mn-ea"/>
              </a:rPr>
              <a:t>-</a:t>
            </a:r>
            <a:r>
              <a:rPr lang="zh-CN" altLang="en-US" sz="2000" b="1" cap="small" dirty="0">
                <a:latin typeface="+mn-ea"/>
              </a:rPr>
              <a:t>隔离位</a:t>
            </a:r>
            <a:r>
              <a:rPr lang="en-US" altLang="zh-CN" sz="2000" b="1" cap="small" dirty="0">
                <a:latin typeface="+mn-ea"/>
              </a:rPr>
              <a:t>-</a:t>
            </a:r>
            <a:r>
              <a:rPr lang="zh-CN" altLang="en-US" sz="2000" b="1" cap="small" dirty="0">
                <a:latin typeface="+mn-ea"/>
              </a:rPr>
              <a:t>实验位</a:t>
            </a:r>
            <a:r>
              <a:rPr lang="en-US" altLang="zh-CN" sz="2000" b="1" cap="small" dirty="0">
                <a:latin typeface="+mn-ea"/>
              </a:rPr>
              <a:t>-</a:t>
            </a:r>
            <a:r>
              <a:rPr lang="zh-CN" altLang="en-US" sz="2000" b="1" cap="small" dirty="0">
                <a:latin typeface="+mn-ea"/>
              </a:rPr>
              <a:t>连接位操作）</a:t>
            </a:r>
            <a:endParaRPr lang="en-US" altLang="zh-CN" sz="2000" b="1" cap="small" dirty="0">
              <a:latin typeface="+mn-ea"/>
            </a:endParaRPr>
          </a:p>
        </p:txBody>
      </p:sp>
      <p:graphicFrame>
        <p:nvGraphicFramePr>
          <p:cNvPr id="8" name="表格 7"/>
          <p:cNvGraphicFramePr>
            <a:graphicFrameLocks noGrp="1"/>
          </p:cNvGraphicFramePr>
          <p:nvPr/>
        </p:nvGraphicFramePr>
        <p:xfrm>
          <a:off x="1559496" y="1412776"/>
          <a:ext cx="8784976" cy="4753694"/>
        </p:xfrm>
        <a:graphic>
          <a:graphicData uri="http://schemas.openxmlformats.org/drawingml/2006/table">
            <a:tbl>
              <a:tblPr firstRow="1" bandRow="1">
                <a:tableStyleId>{5C22544A-7EE6-4342-B048-85BDC9FD1C3A}</a:tableStyleId>
              </a:tblPr>
              <a:tblGrid>
                <a:gridCol w="1003998"/>
                <a:gridCol w="7780978"/>
              </a:tblGrid>
              <a:tr h="478802">
                <a:tc>
                  <a:txBody>
                    <a:bodyPr/>
                    <a:lstStyle/>
                    <a:p>
                      <a:pPr algn="ctr"/>
                      <a:r>
                        <a:rPr lang="zh-CN" altLang="en-US" sz="1600" dirty="0">
                          <a:latin typeface="+mn-ea"/>
                          <a:ea typeface="+mn-ea"/>
                        </a:rPr>
                        <a:t>序号</a:t>
                      </a:r>
                    </a:p>
                  </a:txBody>
                  <a:tcPr anchor="ctr"/>
                </a:tc>
                <a:tc>
                  <a:txBody>
                    <a:bodyPr/>
                    <a:lstStyle/>
                    <a:p>
                      <a:pPr algn="ctr"/>
                      <a:r>
                        <a:rPr lang="zh-CN" altLang="en-US" sz="1600" dirty="0">
                          <a:latin typeface="+mn-ea"/>
                          <a:ea typeface="+mn-ea"/>
                        </a:rPr>
                        <a:t>操作步骤</a:t>
                      </a:r>
                    </a:p>
                  </a:txBody>
                  <a:tcPr anchor="ctr"/>
                </a:tc>
              </a:tr>
              <a:tr h="478802">
                <a:tc>
                  <a:txBody>
                    <a:bodyPr/>
                    <a:lstStyle/>
                    <a:p>
                      <a:pPr algn="ctr"/>
                      <a:r>
                        <a:rPr lang="en-US" altLang="zh-CN" sz="1600" dirty="0">
                          <a:latin typeface="+mn-ea"/>
                          <a:ea typeface="+mn-ea"/>
                        </a:rPr>
                        <a:t>9</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顺时针转动操作摇把，直至位置锁定；</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10</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检查开关小车机构位置指示窗指示小车处于实验位；</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（此状态一次回路隔离，二次回路连接，可使用电控回路对开关进行操作实验，不会对一次回路产生影响）</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11</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检查开关二次指示分闸灯点亮；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12</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再次按下小车机构位置释放按钮；</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13</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顺时针转动操作摇把，直至位置锁定；</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14</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检查开关小车机构位置指示窗指示小车处于工作连接位；</a:t>
                      </a:r>
                    </a:p>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（此状态一次回路及二次回路均连接）</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15</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拔出操作摇把，放回摇把存放孔；</a:t>
                      </a:r>
                      <a:endParaRPr lang="en-US" altLang="zh-CN" sz="1600" dirty="0">
                        <a:latin typeface="+mn-ea"/>
                        <a:ea typeface="+mn-ea"/>
                      </a:endParaRPr>
                    </a:p>
                  </a:txBody>
                  <a:tcPr anchor="ctr"/>
                </a:tc>
              </a:tr>
              <a:tr h="478802">
                <a:tc>
                  <a:txBody>
                    <a:bodyPr/>
                    <a:lstStyle/>
                    <a:p>
                      <a:pPr algn="ctr"/>
                      <a:r>
                        <a:rPr lang="en-US" altLang="zh-CN" sz="1600" dirty="0">
                          <a:latin typeface="+mn-ea"/>
                          <a:ea typeface="+mn-ea"/>
                        </a:rPr>
                        <a:t>16</a:t>
                      </a:r>
                      <a:endParaRPr lang="zh-CN" altLang="en-US" sz="1600" dirty="0">
                        <a:latin typeface="+mn-ea"/>
                        <a:ea typeface="+mn-ea"/>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操作完毕。</a:t>
                      </a:r>
                      <a:endParaRPr lang="en-US" altLang="zh-CN" sz="1600" dirty="0">
                        <a:latin typeface="+mn-ea"/>
                        <a:ea typeface="+mn-ea"/>
                      </a:endParaRPr>
                    </a:p>
                  </a:txBody>
                  <a:tcPr anchor="ctr"/>
                </a:tc>
              </a:tr>
            </a:tbl>
          </a:graphicData>
        </a:graphic>
      </p:graphicFrame>
      <p:sp>
        <p:nvSpPr>
          <p:cNvPr id="9" name="TextBox 8"/>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 </a:t>
            </a:r>
            <a:r>
              <a:rPr lang="en-US" altLang="zh-CN" sz="2400" b="1" dirty="0" err="1">
                <a:solidFill>
                  <a:schemeClr val="accent1"/>
                </a:solidFill>
                <a:latin typeface="+mn-ea"/>
              </a:rPr>
              <a:t>Masterpact</a:t>
            </a:r>
            <a:r>
              <a:rPr lang="en-US" altLang="zh-CN" sz="2400" b="1" dirty="0">
                <a:solidFill>
                  <a:schemeClr val="accent1"/>
                </a:solidFill>
                <a:latin typeface="+mn-ea"/>
              </a:rPr>
              <a:t> MT</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67</a:t>
            </a:fld>
            <a:endParaRPr lang="zh-CN" altLang="en-US" dirty="0"/>
          </a:p>
        </p:txBody>
      </p:sp>
      <p:cxnSp>
        <p:nvCxnSpPr>
          <p:cNvPr id="3" name="直接连接符 2"/>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15575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75494" y="1484784"/>
            <a:ext cx="7775575" cy="883964"/>
            <a:chOff x="3504874" y="1296309"/>
            <a:chExt cx="5182251" cy="1204499"/>
          </a:xfrm>
        </p:grpSpPr>
        <p:sp>
          <p:nvSpPr>
            <p:cNvPr id="9" name="矩形 8"/>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TextBox 10"/>
            <p:cNvSpPr txBox="1"/>
            <p:nvPr/>
          </p:nvSpPr>
          <p:spPr>
            <a:xfrm>
              <a:off x="3758792" y="1296309"/>
              <a:ext cx="564237" cy="120449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2" name="TextBox 42"/>
            <p:cNvSpPr txBox="1"/>
            <p:nvPr/>
          </p:nvSpPr>
          <p:spPr>
            <a:xfrm>
              <a:off x="5269496" y="1679655"/>
              <a:ext cx="3416854" cy="695962"/>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13" name="组合 12"/>
          <p:cNvGrpSpPr/>
          <p:nvPr/>
        </p:nvGrpSpPr>
        <p:grpSpPr>
          <a:xfrm>
            <a:off x="2275494" y="2192396"/>
            <a:ext cx="7783796" cy="857956"/>
            <a:chOff x="3504874" y="2440754"/>
            <a:chExt cx="5187731" cy="1222959"/>
          </a:xfrm>
        </p:grpSpPr>
        <p:sp>
          <p:nvSpPr>
            <p:cNvPr id="14" name="矩形 13"/>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TextBox 80"/>
            <p:cNvSpPr txBox="1"/>
            <p:nvPr/>
          </p:nvSpPr>
          <p:spPr>
            <a:xfrm>
              <a:off x="3744450" y="2440754"/>
              <a:ext cx="616706" cy="122295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7" name="TextBox 81"/>
            <p:cNvSpPr txBox="1"/>
            <p:nvPr/>
          </p:nvSpPr>
          <p:spPr>
            <a:xfrm>
              <a:off x="5274977" y="2796668"/>
              <a:ext cx="3417628" cy="482586"/>
            </a:xfrm>
            <a:prstGeom prst="rect">
              <a:avLst/>
            </a:prstGeom>
            <a:noFill/>
          </p:spPr>
          <p:txBody>
            <a:bodyPr wrap="square" rtlCol="0">
              <a:spAutoFit/>
            </a:bodyPr>
            <a:lstStyle/>
            <a:p>
              <a:r>
                <a:rPr lang="en-US" altLang="zh-CN" sz="1600" b="1" dirty="0">
                  <a:solidFill>
                    <a:schemeClr val="bg1"/>
                  </a:solidFill>
                  <a:latin typeface="+mn-ea"/>
                </a:rPr>
                <a:t>ABB </a:t>
              </a:r>
              <a:r>
                <a:rPr lang="en-US" altLang="zh-CN" sz="1600" b="1" dirty="0" smtClean="0">
                  <a:solidFill>
                    <a:schemeClr val="bg1"/>
                  </a:solidFill>
                  <a:latin typeface="+mn-ea"/>
                </a:rPr>
                <a:t>GS-SZ</a:t>
              </a:r>
              <a:r>
                <a:rPr lang="zh-CN" altLang="en-US" sz="1600" b="1" dirty="0" smtClean="0">
                  <a:solidFill>
                    <a:schemeClr val="bg1"/>
                  </a:solidFill>
                  <a:latin typeface="+mn-ea"/>
                </a:rPr>
                <a:t>开关柜操作</a:t>
              </a:r>
              <a:endParaRPr lang="zh-CN" altLang="en-US" sz="1600" b="1" dirty="0">
                <a:solidFill>
                  <a:schemeClr val="bg1"/>
                </a:solidFill>
                <a:latin typeface="+mn-ea"/>
              </a:endParaRPr>
            </a:p>
          </p:txBody>
        </p:sp>
      </p:grpSp>
      <p:grpSp>
        <p:nvGrpSpPr>
          <p:cNvPr id="18" name="组合 17"/>
          <p:cNvGrpSpPr/>
          <p:nvPr/>
        </p:nvGrpSpPr>
        <p:grpSpPr>
          <a:xfrm>
            <a:off x="2272318" y="2938490"/>
            <a:ext cx="7777589" cy="731338"/>
            <a:chOff x="3504874" y="3667198"/>
            <a:chExt cx="5183593" cy="1057946"/>
          </a:xfrm>
        </p:grpSpPr>
        <p:sp>
          <p:nvSpPr>
            <p:cNvPr id="19" name="矩形 18"/>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TextBox 89"/>
            <p:cNvSpPr txBox="1"/>
            <p:nvPr/>
          </p:nvSpPr>
          <p:spPr>
            <a:xfrm>
              <a:off x="3736212" y="3781444"/>
              <a:ext cx="616706" cy="845929"/>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2" name="TextBox 90"/>
            <p:cNvSpPr txBox="1"/>
            <p:nvPr/>
          </p:nvSpPr>
          <p:spPr>
            <a:xfrm>
              <a:off x="5271615" y="4014601"/>
              <a:ext cx="3416852" cy="466524"/>
            </a:xfrm>
            <a:prstGeom prst="rect">
              <a:avLst/>
            </a:prstGeom>
            <a:noFill/>
          </p:spPr>
          <p:txBody>
            <a:bodyPr wrap="square" rtlCol="0">
              <a:spAutoFit/>
            </a:bodyPr>
            <a:lstStyle/>
            <a:p>
              <a:r>
                <a:rPr lang="zh-CN" altLang="en-US" sz="1600" b="1" dirty="0">
                  <a:solidFill>
                    <a:schemeClr val="bg1"/>
                  </a:solidFill>
                  <a:latin typeface="+mn-ea"/>
                </a:rPr>
                <a:t>施耐</a:t>
              </a:r>
              <a:r>
                <a:rPr lang="zh-CN" altLang="en-US" sz="1600" b="1" dirty="0" smtClean="0">
                  <a:solidFill>
                    <a:schemeClr val="bg1"/>
                  </a:solidFill>
                  <a:latin typeface="+mn-ea"/>
                </a:rPr>
                <a:t>德 </a:t>
              </a:r>
              <a:r>
                <a:rPr lang="en-US" altLang="zh-CN" sz="1600" b="1" dirty="0" err="1" smtClean="0">
                  <a:solidFill>
                    <a:schemeClr val="bg1"/>
                  </a:solidFill>
                  <a:latin typeface="+mn-ea"/>
                </a:rPr>
                <a:t>Masterpact</a:t>
              </a:r>
              <a:r>
                <a:rPr lang="en-US" altLang="zh-CN" sz="1600" b="1" dirty="0" smtClean="0">
                  <a:solidFill>
                    <a:schemeClr val="bg1"/>
                  </a:solidFill>
                  <a:latin typeface="+mn-ea"/>
                </a:rPr>
                <a:t> MT</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3" name="组合 22"/>
          <p:cNvGrpSpPr/>
          <p:nvPr/>
        </p:nvGrpSpPr>
        <p:grpSpPr>
          <a:xfrm>
            <a:off x="2279939" y="3669828"/>
            <a:ext cx="7771130" cy="734622"/>
            <a:chOff x="3506990" y="3667198"/>
            <a:chExt cx="5179361" cy="1057946"/>
          </a:xfrm>
        </p:grpSpPr>
        <p:sp>
          <p:nvSpPr>
            <p:cNvPr id="24" name="矩形 23"/>
            <p:cNvSpPr/>
            <p:nvPr/>
          </p:nvSpPr>
          <p:spPr>
            <a:xfrm>
              <a:off x="5108150" y="3667198"/>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9"/>
            <p:cNvSpPr/>
            <p:nvPr/>
          </p:nvSpPr>
          <p:spPr>
            <a:xfrm>
              <a:off x="3506990"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TextBox 89"/>
            <p:cNvSpPr txBox="1"/>
            <p:nvPr/>
          </p:nvSpPr>
          <p:spPr>
            <a:xfrm>
              <a:off x="3736212" y="3790033"/>
              <a:ext cx="616706" cy="828751"/>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7" name="TextBox 90"/>
            <p:cNvSpPr txBox="1"/>
            <p:nvPr/>
          </p:nvSpPr>
          <p:spPr>
            <a:xfrm>
              <a:off x="5269499" y="4030369"/>
              <a:ext cx="3416852" cy="667515"/>
            </a:xfrm>
            <a:prstGeom prst="rect">
              <a:avLst/>
            </a:prstGeom>
            <a:noFill/>
          </p:spPr>
          <p:txBody>
            <a:bodyPr wrap="square" rtlCol="0">
              <a:spAutoFit/>
            </a:bodyPr>
            <a:lstStyle/>
            <a:p>
              <a:r>
                <a:rPr lang="zh-CN" altLang="en-US" sz="1600" b="1" dirty="0" smtClean="0">
                  <a:solidFill>
                    <a:schemeClr val="bg1"/>
                  </a:solidFill>
                  <a:latin typeface="+mn-ea"/>
                </a:rPr>
                <a:t>施耐德</a:t>
              </a:r>
              <a:r>
                <a:rPr lang="en-US" altLang="zh-CN" sz="1600" b="1" dirty="0" smtClean="0">
                  <a:solidFill>
                    <a:schemeClr val="bg1"/>
                  </a:solidFill>
                  <a:latin typeface="+mn-ea"/>
                </a:rPr>
                <a:t>Compact NSX</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8" name="组合 27"/>
          <p:cNvGrpSpPr/>
          <p:nvPr/>
        </p:nvGrpSpPr>
        <p:grpSpPr>
          <a:xfrm>
            <a:off x="2288398" y="4400452"/>
            <a:ext cx="7768042" cy="708853"/>
            <a:chOff x="3504874" y="3667198"/>
            <a:chExt cx="5177230" cy="1057946"/>
          </a:xfrm>
        </p:grpSpPr>
        <p:sp>
          <p:nvSpPr>
            <p:cNvPr id="29" name="矩形 28"/>
            <p:cNvSpPr/>
            <p:nvPr/>
          </p:nvSpPr>
          <p:spPr>
            <a:xfrm>
              <a:off x="5103975"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a:solidFill>
                    <a:schemeClr val="bg1"/>
                  </a:solidFill>
                  <a:latin typeface="+mn-ea"/>
                </a:rPr>
                <a:t>WATSNB-400/250-4CBR</a:t>
              </a:r>
              <a:endParaRPr lang="zh-CN" altLang="en-US" sz="1600" b="1" dirty="0">
                <a:solidFill>
                  <a:schemeClr val="bg1"/>
                </a:solidFill>
                <a:latin typeface="+mn-ea"/>
              </a:endParaRPr>
            </a:p>
          </p:txBody>
        </p:sp>
        <p:sp>
          <p:nvSpPr>
            <p:cNvPr id="3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grpSp>
      <p:grpSp>
        <p:nvGrpSpPr>
          <p:cNvPr id="32" name="组合 31"/>
          <p:cNvGrpSpPr/>
          <p:nvPr/>
        </p:nvGrpSpPr>
        <p:grpSpPr>
          <a:xfrm>
            <a:off x="2283715" y="5083494"/>
            <a:ext cx="7775575" cy="708853"/>
            <a:chOff x="3504874" y="3667198"/>
            <a:chExt cx="5182251" cy="1057946"/>
          </a:xfrm>
        </p:grpSpPr>
        <p:sp>
          <p:nvSpPr>
            <p:cNvPr id="33" name="矩形 3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a:t>
              </a:r>
              <a:r>
                <a:rPr lang="zh-CN" altLang="en-US" sz="1600" b="1" dirty="0" smtClean="0">
                  <a:solidFill>
                    <a:schemeClr val="bg1"/>
                  </a:solidFill>
                  <a:latin typeface="+mn-ea"/>
                </a:rPr>
                <a:t>德</a:t>
              </a:r>
              <a:r>
                <a:rPr lang="en-US" altLang="zh-CN" sz="1600" b="1" dirty="0">
                  <a:solidFill>
                    <a:schemeClr val="bg1"/>
                  </a:solidFill>
                  <a:latin typeface="+mn-ea"/>
                </a:rPr>
                <a:t>WATSNA32/4</a:t>
              </a:r>
              <a:endParaRPr lang="zh-CN" altLang="en-US" sz="1600" b="1" dirty="0">
                <a:solidFill>
                  <a:schemeClr val="bg1"/>
                </a:solidFill>
                <a:latin typeface="+mn-ea"/>
              </a:endParaRPr>
            </a:p>
          </p:txBody>
        </p:sp>
        <p:sp>
          <p:nvSpPr>
            <p:cNvPr id="3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grpSp>
    </p:spTree>
    <p:extLst>
      <p:ext uri="{BB962C8B-B14F-4D97-AF65-F5344CB8AC3E}">
        <p14:creationId xmlns:p14="http://schemas.microsoft.com/office/powerpoint/2010/main" val="159074705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68</a:t>
            </a:fld>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196752"/>
            <a:ext cx="7901880" cy="52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4" y="4437112"/>
            <a:ext cx="4176464" cy="1910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252446763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a:t>
            </a:fld>
            <a:endParaRPr lang="zh-CN" altLang="en-US" dirty="0"/>
          </a:p>
        </p:txBody>
      </p:sp>
      <p:sp>
        <p:nvSpPr>
          <p:cNvPr id="3" name="矩形 2"/>
          <p:cNvSpPr/>
          <p:nvPr/>
        </p:nvSpPr>
        <p:spPr>
          <a:xfrm>
            <a:off x="1775520" y="2420888"/>
            <a:ext cx="6096000" cy="3323987"/>
          </a:xfrm>
          <a:prstGeom prst="rect">
            <a:avLst/>
          </a:prstGeom>
        </p:spPr>
        <p:txBody>
          <a:bodyPr>
            <a:spAutoFit/>
          </a:bodyPr>
          <a:lstStyle/>
          <a:p>
            <a:pPr>
              <a:lnSpc>
                <a:spcPct val="150000"/>
              </a:lnSpc>
            </a:pPr>
            <a:r>
              <a:rPr lang="en-US" altLang="zh-CN" sz="2800" dirty="0">
                <a:latin typeface="仿宋" pitchFamily="49" charset="-122"/>
                <a:ea typeface="仿宋" pitchFamily="49" charset="-122"/>
              </a:rPr>
              <a:t>1</a:t>
            </a:r>
            <a:r>
              <a:rPr lang="zh-CN" altLang="en-US" sz="2800" dirty="0">
                <a:latin typeface="仿宋" pitchFamily="49" charset="-122"/>
                <a:ea typeface="仿宋" pitchFamily="49" charset="-122"/>
              </a:rPr>
              <a:t>、防止误分、合</a:t>
            </a:r>
            <a:r>
              <a:rPr lang="zh-CN" altLang="en-US" sz="2800" dirty="0">
                <a:latin typeface="仿宋" pitchFamily="49" charset="-122"/>
                <a:ea typeface="仿宋" pitchFamily="49" charset="-122"/>
                <a:hlinkClick r:id="rId3"/>
              </a:rPr>
              <a:t>断路器</a:t>
            </a:r>
            <a:r>
              <a:rPr lang="zh-CN" altLang="en-US" sz="2800" dirty="0">
                <a:latin typeface="仿宋" pitchFamily="49" charset="-122"/>
                <a:ea typeface="仿宋" pitchFamily="49" charset="-122"/>
              </a:rPr>
              <a:t>。</a:t>
            </a:r>
            <a:br>
              <a:rPr lang="zh-CN" altLang="en-US" sz="2800" dirty="0">
                <a:latin typeface="仿宋" pitchFamily="49" charset="-122"/>
                <a:ea typeface="仿宋" pitchFamily="49" charset="-122"/>
              </a:rPr>
            </a:br>
            <a:r>
              <a:rPr lang="en-US" altLang="zh-CN" sz="2800" dirty="0">
                <a:latin typeface="仿宋" pitchFamily="49" charset="-122"/>
                <a:ea typeface="仿宋" pitchFamily="49" charset="-122"/>
              </a:rPr>
              <a:t>2</a:t>
            </a:r>
            <a:r>
              <a:rPr lang="zh-CN" altLang="en-US" sz="2800" dirty="0">
                <a:latin typeface="仿宋" pitchFamily="49" charset="-122"/>
                <a:ea typeface="仿宋" pitchFamily="49" charset="-122"/>
              </a:rPr>
              <a:t>、防止带负荷分、合</a:t>
            </a:r>
            <a:r>
              <a:rPr lang="zh-CN" altLang="en-US" sz="2800" dirty="0">
                <a:latin typeface="仿宋" pitchFamily="49" charset="-122"/>
                <a:ea typeface="仿宋" pitchFamily="49" charset="-122"/>
                <a:hlinkClick r:id="rId4"/>
              </a:rPr>
              <a:t>隔离开关</a:t>
            </a:r>
            <a:r>
              <a:rPr lang="zh-CN" altLang="en-US" sz="2800" dirty="0">
                <a:latin typeface="仿宋" pitchFamily="49" charset="-122"/>
                <a:ea typeface="仿宋" pitchFamily="49" charset="-122"/>
              </a:rPr>
              <a:t>。</a:t>
            </a:r>
            <a:br>
              <a:rPr lang="zh-CN" altLang="en-US" sz="2800" dirty="0">
                <a:latin typeface="仿宋" pitchFamily="49" charset="-122"/>
                <a:ea typeface="仿宋" pitchFamily="49" charset="-122"/>
              </a:rPr>
            </a:br>
            <a:r>
              <a:rPr lang="en-US" altLang="zh-CN" sz="2800" dirty="0">
                <a:latin typeface="仿宋" pitchFamily="49" charset="-122"/>
                <a:ea typeface="仿宋" pitchFamily="49" charset="-122"/>
              </a:rPr>
              <a:t>3</a:t>
            </a:r>
            <a:r>
              <a:rPr lang="zh-CN" altLang="en-US" sz="2800" dirty="0">
                <a:latin typeface="仿宋" pitchFamily="49" charset="-122"/>
                <a:ea typeface="仿宋" pitchFamily="49" charset="-122"/>
              </a:rPr>
              <a:t>、防止带电挂</a:t>
            </a: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rPr>
              <a:t>合</a:t>
            </a: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hlinkClick r:id="rId5"/>
              </a:rPr>
              <a:t>接地线</a:t>
            </a: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hlinkClick r:id="rId6"/>
              </a:rPr>
              <a:t>接地开关</a:t>
            </a:r>
            <a:r>
              <a:rPr lang="en-US" altLang="zh-CN" sz="2800" dirty="0">
                <a:latin typeface="仿宋" pitchFamily="49" charset="-122"/>
                <a:ea typeface="仿宋" pitchFamily="49" charset="-122"/>
              </a:rPr>
              <a:t>)</a:t>
            </a:r>
            <a:r>
              <a:rPr lang="zh-CN" altLang="en-US" sz="2800" dirty="0">
                <a:latin typeface="仿宋" pitchFamily="49" charset="-122"/>
                <a:ea typeface="仿宋" pitchFamily="49" charset="-122"/>
              </a:rPr>
              <a:t>。</a:t>
            </a:r>
            <a:br>
              <a:rPr lang="zh-CN" altLang="en-US" sz="2800" dirty="0">
                <a:latin typeface="仿宋" pitchFamily="49" charset="-122"/>
                <a:ea typeface="仿宋" pitchFamily="49" charset="-122"/>
              </a:rPr>
            </a:br>
            <a:r>
              <a:rPr lang="en-US" altLang="zh-CN" sz="2800" dirty="0">
                <a:latin typeface="仿宋" pitchFamily="49" charset="-122"/>
                <a:ea typeface="仿宋" pitchFamily="49" charset="-122"/>
              </a:rPr>
              <a:t>4</a:t>
            </a:r>
            <a:r>
              <a:rPr lang="zh-CN" altLang="en-US" sz="2800" dirty="0">
                <a:latin typeface="仿宋" pitchFamily="49" charset="-122"/>
                <a:ea typeface="仿宋" pitchFamily="49" charset="-122"/>
              </a:rPr>
              <a:t>、防止带</a:t>
            </a:r>
            <a:r>
              <a:rPr lang="zh-CN" altLang="en-US" sz="2800" dirty="0">
                <a:latin typeface="仿宋" pitchFamily="49" charset="-122"/>
                <a:ea typeface="仿宋" pitchFamily="49" charset="-122"/>
                <a:hlinkClick r:id="rId7"/>
              </a:rPr>
              <a:t>地线</a:t>
            </a:r>
            <a:r>
              <a:rPr lang="zh-CN" altLang="en-US" sz="2800" dirty="0">
                <a:latin typeface="仿宋" pitchFamily="49" charset="-122"/>
                <a:ea typeface="仿宋" pitchFamily="49" charset="-122"/>
              </a:rPr>
              <a:t>送电。</a:t>
            </a:r>
            <a:br>
              <a:rPr lang="zh-CN" altLang="en-US" sz="2800" dirty="0">
                <a:latin typeface="仿宋" pitchFamily="49" charset="-122"/>
                <a:ea typeface="仿宋" pitchFamily="49" charset="-122"/>
              </a:rPr>
            </a:br>
            <a:r>
              <a:rPr lang="en-US" altLang="zh-CN" sz="2800" dirty="0">
                <a:latin typeface="仿宋" pitchFamily="49" charset="-122"/>
                <a:ea typeface="仿宋" pitchFamily="49" charset="-122"/>
              </a:rPr>
              <a:t>5</a:t>
            </a:r>
            <a:r>
              <a:rPr lang="zh-CN" altLang="en-US" sz="2800" dirty="0">
                <a:latin typeface="仿宋" pitchFamily="49" charset="-122"/>
                <a:ea typeface="仿宋" pitchFamily="49" charset="-122"/>
              </a:rPr>
              <a:t>、防止误入带电间隔</a:t>
            </a:r>
          </a:p>
        </p:txBody>
      </p:sp>
      <p:sp>
        <p:nvSpPr>
          <p:cNvPr id="4" name="TextBox 3"/>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
        <p:nvSpPr>
          <p:cNvPr id="5" name="TextBox 4"/>
          <p:cNvSpPr txBox="1"/>
          <p:nvPr/>
        </p:nvSpPr>
        <p:spPr>
          <a:xfrm>
            <a:off x="1775520" y="1571606"/>
            <a:ext cx="8856984" cy="523220"/>
          </a:xfrm>
          <a:prstGeom prst="rect">
            <a:avLst/>
          </a:prstGeom>
          <a:noFill/>
        </p:spPr>
        <p:txBody>
          <a:bodyPr wrap="square" rtlCol="0">
            <a:spAutoFit/>
          </a:bodyPr>
          <a:lstStyle/>
          <a:p>
            <a:r>
              <a:rPr lang="zh-CN" altLang="en-US" sz="2800" b="1" dirty="0" smtClean="0">
                <a:solidFill>
                  <a:srgbClr val="0033CC"/>
                </a:solidFill>
                <a:latin typeface="仿宋" pitchFamily="49" charset="-122"/>
                <a:ea typeface="仿宋" pitchFamily="49" charset="-122"/>
              </a:rPr>
              <a:t>高压五防：</a:t>
            </a:r>
            <a:endParaRPr lang="zh-CN" altLang="en-US" sz="2800" b="1" dirty="0">
              <a:solidFill>
                <a:srgbClr val="0033CC"/>
              </a:solidFill>
              <a:latin typeface="仿宋" pitchFamily="49" charset="-122"/>
              <a:ea typeface="仿宋" pitchFamily="49" charset="-122"/>
            </a:endParaRPr>
          </a:p>
        </p:txBody>
      </p:sp>
    </p:spTree>
    <p:extLst>
      <p:ext uri="{BB962C8B-B14F-4D97-AF65-F5344CB8AC3E}">
        <p14:creationId xmlns:p14="http://schemas.microsoft.com/office/powerpoint/2010/main" val="335994043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69</a:t>
            </a:fld>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1864" y="1286272"/>
            <a:ext cx="6120680"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101" y="3417168"/>
            <a:ext cx="2760447" cy="255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101" y="1052736"/>
            <a:ext cx="2398972"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422830902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70</a:t>
            </a:fld>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8786" y="1052736"/>
            <a:ext cx="7541790"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839416" y="1916832"/>
            <a:ext cx="2664296" cy="1938992"/>
          </a:xfrm>
          <a:prstGeom prst="rect">
            <a:avLst/>
          </a:prstGeom>
          <a:noFill/>
        </p:spPr>
        <p:txBody>
          <a:bodyPr wrap="square" rtlCol="0">
            <a:spAutoFit/>
          </a:bodyPr>
          <a:lstStyle/>
          <a:p>
            <a:r>
              <a:rPr lang="en-US" altLang="zh-CN" sz="2000" dirty="0" smtClean="0">
                <a:latin typeface="新宋体" pitchFamily="49" charset="-122"/>
                <a:ea typeface="新宋体" pitchFamily="49" charset="-122"/>
              </a:rPr>
              <a:t>1</a:t>
            </a:r>
            <a:r>
              <a:rPr lang="zh-CN" altLang="en-US" sz="2000" dirty="0" smtClean="0">
                <a:latin typeface="新宋体" pitchFamily="49" charset="-122"/>
                <a:ea typeface="新宋体" pitchFamily="49" charset="-122"/>
              </a:rPr>
              <a:t>、脱扣器的整定范围：最小值</a:t>
            </a:r>
            <a:r>
              <a:rPr lang="en-US" altLang="zh-CN" sz="2000" dirty="0" smtClean="0">
                <a:latin typeface="新宋体" pitchFamily="49" charset="-122"/>
                <a:ea typeface="新宋体" pitchFamily="49" charset="-122"/>
              </a:rPr>
              <a:t>/</a:t>
            </a:r>
            <a:r>
              <a:rPr lang="zh-CN" altLang="en-US" sz="2000" dirty="0" smtClean="0">
                <a:latin typeface="新宋体" pitchFamily="49" charset="-122"/>
                <a:ea typeface="新宋体" pitchFamily="49" charset="-122"/>
              </a:rPr>
              <a:t>最大值</a:t>
            </a:r>
            <a:r>
              <a:rPr lang="en-US" altLang="zh-CN" sz="2000" dirty="0" smtClean="0">
                <a:latin typeface="新宋体" pitchFamily="49" charset="-122"/>
                <a:ea typeface="新宋体" pitchFamily="49" charset="-122"/>
              </a:rPr>
              <a:t>=</a:t>
            </a:r>
            <a:r>
              <a:rPr lang="zh-CN" altLang="en-US" sz="2000" dirty="0" smtClean="0">
                <a:latin typeface="新宋体" pitchFamily="49" charset="-122"/>
                <a:ea typeface="新宋体" pitchFamily="49" charset="-122"/>
              </a:rPr>
              <a:t>脱扣单元额定值</a:t>
            </a:r>
            <a:r>
              <a:rPr lang="en-US" altLang="zh-CN" sz="2000" dirty="0" smtClean="0">
                <a:latin typeface="新宋体" pitchFamily="49" charset="-122"/>
                <a:ea typeface="新宋体" pitchFamily="49" charset="-122"/>
              </a:rPr>
              <a:t>In</a:t>
            </a:r>
          </a:p>
          <a:p>
            <a:pPr>
              <a:lnSpc>
                <a:spcPct val="200000"/>
              </a:lnSpc>
            </a:pPr>
            <a:r>
              <a:rPr lang="en-US" altLang="zh-CN" sz="2000" dirty="0" smtClean="0">
                <a:latin typeface="新宋体" pitchFamily="49" charset="-122"/>
                <a:ea typeface="新宋体" pitchFamily="49" charset="-122"/>
              </a:rPr>
              <a:t>2</a:t>
            </a:r>
            <a:r>
              <a:rPr lang="zh-CN" altLang="en-US" sz="2000" dirty="0" smtClean="0">
                <a:latin typeface="新宋体" pitchFamily="49" charset="-122"/>
                <a:ea typeface="新宋体" pitchFamily="49" charset="-122"/>
              </a:rPr>
              <a:t>、过载保护设置</a:t>
            </a:r>
            <a:endParaRPr lang="en-US" altLang="zh-CN" sz="2000" dirty="0" smtClean="0">
              <a:latin typeface="新宋体" pitchFamily="49" charset="-122"/>
              <a:ea typeface="新宋体" pitchFamily="49" charset="-122"/>
            </a:endParaRPr>
          </a:p>
          <a:p>
            <a:r>
              <a:rPr lang="en-US" altLang="zh-CN" sz="2000" dirty="0" smtClean="0">
                <a:latin typeface="新宋体" pitchFamily="49" charset="-122"/>
                <a:ea typeface="新宋体" pitchFamily="49" charset="-122"/>
              </a:rPr>
              <a:t>3</a:t>
            </a:r>
            <a:r>
              <a:rPr lang="zh-CN" altLang="en-US" sz="2000" dirty="0" smtClean="0">
                <a:latin typeface="新宋体" pitchFamily="49" charset="-122"/>
                <a:ea typeface="新宋体" pitchFamily="49" charset="-122"/>
              </a:rPr>
              <a:t>、短路保护设置</a:t>
            </a:r>
            <a:endParaRPr lang="zh-CN" altLang="en-US" sz="2000" dirty="0">
              <a:latin typeface="新宋体" pitchFamily="49" charset="-122"/>
              <a:ea typeface="新宋体" pitchFamily="49" charset="-122"/>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21205062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71</a:t>
            </a:fld>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066003"/>
            <a:ext cx="10215661" cy="524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118618954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72</a:t>
            </a:fld>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340768"/>
            <a:ext cx="1040115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386221480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73</a:t>
            </a:fld>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424" y="1556792"/>
            <a:ext cx="10467606" cy="4098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350477848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74</a:t>
            </a:fld>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664" y="1052736"/>
            <a:ext cx="8812832" cy="5319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399040462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75</a:t>
            </a:fld>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96" y="1333500"/>
            <a:ext cx="6886575"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387" y="3580284"/>
            <a:ext cx="435253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544272" y="1794699"/>
            <a:ext cx="3240360" cy="523220"/>
          </a:xfrm>
          <a:prstGeom prst="rect">
            <a:avLst/>
          </a:prstGeom>
          <a:noFill/>
        </p:spPr>
        <p:txBody>
          <a:bodyPr wrap="square" rtlCol="0">
            <a:spAutoFit/>
          </a:bodyPr>
          <a:lstStyle/>
          <a:p>
            <a:r>
              <a:rPr lang="zh-CN" altLang="en-US" sz="2800" b="1" dirty="0" smtClean="0">
                <a:latin typeface="新宋体" pitchFamily="49" charset="-122"/>
                <a:ea typeface="新宋体" pitchFamily="49" charset="-122"/>
              </a:rPr>
              <a:t>带手柄的断路器</a:t>
            </a:r>
            <a:endParaRPr lang="zh-CN" altLang="en-US" sz="2800" b="1" dirty="0">
              <a:latin typeface="新宋体" pitchFamily="49" charset="-122"/>
              <a:ea typeface="新宋体" pitchFamily="49" charset="-122"/>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428307635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76</a:t>
            </a:fld>
            <a:endParaRPr lang="zh-CN"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850" y="963214"/>
            <a:ext cx="7919590" cy="549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69407974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77</a:t>
            </a:fld>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1054302"/>
            <a:ext cx="8492231" cy="5399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9352826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78</a:t>
            </a:fld>
            <a:endParaRPr lang="zh-CN" alt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1196751"/>
            <a:ext cx="9505056" cy="4720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Tree>
    <p:extLst>
      <p:ext uri="{BB962C8B-B14F-4D97-AF65-F5344CB8AC3E}">
        <p14:creationId xmlns:p14="http://schemas.microsoft.com/office/powerpoint/2010/main" val="16924149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a:t>
            </a:fld>
            <a:endParaRPr lang="zh-CN" altLang="en-US" dirty="0"/>
          </a:p>
        </p:txBody>
      </p:sp>
      <p:sp>
        <p:nvSpPr>
          <p:cNvPr id="3" name="矩形 2"/>
          <p:cNvSpPr/>
          <p:nvPr/>
        </p:nvSpPr>
        <p:spPr>
          <a:xfrm>
            <a:off x="2207568" y="1772816"/>
            <a:ext cx="2039888" cy="3416320"/>
          </a:xfrm>
          <a:prstGeom prst="rect">
            <a:avLst/>
          </a:prstGeom>
        </p:spPr>
        <p:txBody>
          <a:bodyPr wrap="square">
            <a:spAutoFit/>
          </a:bodyPr>
          <a:lstStyle/>
          <a:p>
            <a:pPr>
              <a:lnSpc>
                <a:spcPct val="200000"/>
              </a:lnSpc>
            </a:pPr>
            <a:r>
              <a:rPr lang="zh-CN" altLang="en-US" b="1" dirty="0"/>
              <a:t>开关柜结构与概览</a:t>
            </a:r>
          </a:p>
          <a:p>
            <a:pPr>
              <a:lnSpc>
                <a:spcPct val="200000"/>
              </a:lnSpc>
            </a:pPr>
            <a:r>
              <a:rPr lang="zh-CN" altLang="en-US" dirty="0"/>
              <a:t>隔室和元器件</a:t>
            </a:r>
          </a:p>
          <a:p>
            <a:pPr>
              <a:lnSpc>
                <a:spcPct val="200000"/>
              </a:lnSpc>
            </a:pPr>
            <a:r>
              <a:rPr lang="en-US" altLang="zh-CN" dirty="0"/>
              <a:t>A. </a:t>
            </a:r>
            <a:r>
              <a:rPr lang="zh-CN" altLang="en-US" dirty="0"/>
              <a:t>断路器室</a:t>
            </a:r>
          </a:p>
          <a:p>
            <a:pPr>
              <a:lnSpc>
                <a:spcPct val="200000"/>
              </a:lnSpc>
            </a:pPr>
            <a:r>
              <a:rPr lang="en-US" altLang="zh-CN" dirty="0"/>
              <a:t>B. </a:t>
            </a:r>
            <a:r>
              <a:rPr lang="zh-CN" altLang="en-US" dirty="0"/>
              <a:t>母线室</a:t>
            </a:r>
          </a:p>
          <a:p>
            <a:pPr>
              <a:lnSpc>
                <a:spcPct val="200000"/>
              </a:lnSpc>
            </a:pPr>
            <a:r>
              <a:rPr lang="en-US" altLang="zh-CN" dirty="0"/>
              <a:t>C. </a:t>
            </a:r>
            <a:r>
              <a:rPr lang="zh-CN" altLang="en-US" dirty="0"/>
              <a:t>电缆室</a:t>
            </a:r>
          </a:p>
          <a:p>
            <a:pPr>
              <a:lnSpc>
                <a:spcPct val="200000"/>
              </a:lnSpc>
            </a:pPr>
            <a:r>
              <a:rPr lang="en-US" altLang="zh-CN" dirty="0"/>
              <a:t>D. </a:t>
            </a:r>
            <a:r>
              <a:rPr lang="zh-CN" altLang="en-US" dirty="0"/>
              <a:t>低压室</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7968" y="1340768"/>
            <a:ext cx="3842543" cy="473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397251146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79</a:t>
            </a:fld>
            <a:endParaRPr lang="zh-CN" altLang="en-US" dirty="0"/>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6080" y="1414413"/>
            <a:ext cx="17145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施</a:t>
            </a:r>
            <a:r>
              <a:rPr lang="zh-CN" altLang="en-US" sz="2400" b="1" dirty="0">
                <a:solidFill>
                  <a:schemeClr val="accent1"/>
                </a:solidFill>
                <a:latin typeface="+mn-ea"/>
              </a:rPr>
              <a:t>耐德</a:t>
            </a:r>
            <a:r>
              <a:rPr lang="en-US" altLang="zh-CN" sz="2400" b="1" dirty="0">
                <a:solidFill>
                  <a:schemeClr val="accent1"/>
                </a:solidFill>
                <a:latin typeface="+mn-ea"/>
              </a:rPr>
              <a:t>Compact NSX</a:t>
            </a:r>
            <a:r>
              <a:rPr lang="zh-CN" altLang="en-US" sz="2400" b="1" dirty="0" smtClean="0">
                <a:solidFill>
                  <a:schemeClr val="accent1"/>
                </a:solidFill>
                <a:latin typeface="+mn-ea"/>
              </a:rPr>
              <a:t>断路器</a:t>
            </a:r>
            <a:endParaRPr lang="zh-CN" altLang="en-US" sz="2400" b="1" dirty="0">
              <a:solidFill>
                <a:schemeClr val="accent1"/>
              </a:solidFill>
              <a:latin typeface="+mn-ea"/>
            </a:endParaRPr>
          </a:p>
        </p:txBody>
      </p:sp>
      <p:sp>
        <p:nvSpPr>
          <p:cNvPr id="5" name="TextBox 4"/>
          <p:cNvSpPr txBox="1"/>
          <p:nvPr/>
        </p:nvSpPr>
        <p:spPr>
          <a:xfrm>
            <a:off x="1349016" y="1665007"/>
            <a:ext cx="4752528" cy="2870016"/>
          </a:xfrm>
          <a:prstGeom prst="rect">
            <a:avLst/>
          </a:prstGeom>
          <a:noFill/>
        </p:spPr>
        <p:txBody>
          <a:bodyPr wrap="square" rtlCol="0">
            <a:spAutoFit/>
          </a:bodyPr>
          <a:lstStyle/>
          <a:p>
            <a:pPr>
              <a:lnSpc>
                <a:spcPct val="200000"/>
              </a:lnSpc>
            </a:pPr>
            <a:r>
              <a:rPr lang="zh-CN" altLang="en-US" sz="3200" dirty="0" smtClean="0">
                <a:latin typeface="仿宋" pitchFamily="49" charset="-122"/>
                <a:ea typeface="仿宋" pitchFamily="49" charset="-122"/>
              </a:rPr>
              <a:t>机房列头柜微断开关：</a:t>
            </a:r>
            <a:endParaRPr lang="en-US" altLang="zh-CN" sz="3200" dirty="0" smtClean="0">
              <a:latin typeface="仿宋" pitchFamily="49" charset="-122"/>
              <a:ea typeface="仿宋" pitchFamily="49" charset="-122"/>
            </a:endParaRPr>
          </a:p>
          <a:p>
            <a:pPr>
              <a:lnSpc>
                <a:spcPct val="200000"/>
              </a:lnSpc>
            </a:pPr>
            <a:r>
              <a:rPr lang="en-US" altLang="zh-CN" sz="3200" dirty="0" smtClean="0">
                <a:latin typeface="仿宋" pitchFamily="49" charset="-122"/>
                <a:ea typeface="仿宋" pitchFamily="49" charset="-122"/>
              </a:rPr>
              <a:t>1</a:t>
            </a:r>
            <a:r>
              <a:rPr lang="zh-CN" altLang="en-US" sz="3200" dirty="0" smtClean="0">
                <a:latin typeface="仿宋" pitchFamily="49" charset="-122"/>
                <a:ea typeface="仿宋" pitchFamily="49" charset="-122"/>
              </a:rPr>
              <a:t>、分合闸位置判定</a:t>
            </a:r>
            <a:endParaRPr lang="en-US" altLang="zh-CN" sz="3200" dirty="0" smtClean="0">
              <a:latin typeface="仿宋" pitchFamily="49" charset="-122"/>
              <a:ea typeface="仿宋" pitchFamily="49" charset="-122"/>
            </a:endParaRPr>
          </a:p>
          <a:p>
            <a:pPr>
              <a:lnSpc>
                <a:spcPct val="200000"/>
              </a:lnSpc>
            </a:pPr>
            <a:r>
              <a:rPr lang="en-US" altLang="zh-CN" sz="3200" dirty="0" smtClean="0">
                <a:latin typeface="仿宋" pitchFamily="49" charset="-122"/>
                <a:ea typeface="仿宋" pitchFamily="49" charset="-122"/>
              </a:rPr>
              <a:t>2</a:t>
            </a:r>
            <a:r>
              <a:rPr lang="zh-CN" altLang="en-US" sz="3200" dirty="0" smtClean="0">
                <a:latin typeface="仿宋" pitchFamily="49" charset="-122"/>
                <a:ea typeface="仿宋" pitchFamily="49" charset="-122"/>
              </a:rPr>
              <a:t>、故障跳闸判定</a:t>
            </a:r>
            <a:endParaRPr lang="zh-CN" altLang="en-US" sz="3200" dirty="0">
              <a:latin typeface="仿宋" pitchFamily="49" charset="-122"/>
              <a:ea typeface="仿宋" pitchFamily="49" charset="-122"/>
            </a:endParaRPr>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376" y="1402854"/>
            <a:ext cx="1714500" cy="45910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10097814" y="3100015"/>
            <a:ext cx="360040" cy="72008"/>
          </a:xfrm>
          <a:prstGeom prst="rect">
            <a:avLst/>
          </a:prstGeom>
          <a:solidFill>
            <a:srgbClr val="FF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523989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80</a:t>
            </a:fld>
            <a:endParaRPr lang="zh-CN" altLang="en-US" dirty="0"/>
          </a:p>
        </p:txBody>
      </p:sp>
      <p:cxnSp>
        <p:nvCxnSpPr>
          <p:cNvPr id="3" name="直接连接符 2"/>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15575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75494" y="1484784"/>
            <a:ext cx="7775575" cy="883964"/>
            <a:chOff x="3504874" y="1296309"/>
            <a:chExt cx="5182251" cy="1204499"/>
          </a:xfrm>
        </p:grpSpPr>
        <p:sp>
          <p:nvSpPr>
            <p:cNvPr id="9" name="矩形 8"/>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TextBox 10"/>
            <p:cNvSpPr txBox="1"/>
            <p:nvPr/>
          </p:nvSpPr>
          <p:spPr>
            <a:xfrm>
              <a:off x="3758792" y="1296309"/>
              <a:ext cx="564237" cy="120449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2" name="TextBox 42"/>
            <p:cNvSpPr txBox="1"/>
            <p:nvPr/>
          </p:nvSpPr>
          <p:spPr>
            <a:xfrm>
              <a:off x="5269496" y="1679655"/>
              <a:ext cx="3416854" cy="695962"/>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13" name="组合 12"/>
          <p:cNvGrpSpPr/>
          <p:nvPr/>
        </p:nvGrpSpPr>
        <p:grpSpPr>
          <a:xfrm>
            <a:off x="2275494" y="2192396"/>
            <a:ext cx="7783796" cy="857956"/>
            <a:chOff x="3504874" y="2440754"/>
            <a:chExt cx="5187731" cy="1222959"/>
          </a:xfrm>
        </p:grpSpPr>
        <p:sp>
          <p:nvSpPr>
            <p:cNvPr id="14" name="矩形 13"/>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TextBox 80"/>
            <p:cNvSpPr txBox="1"/>
            <p:nvPr/>
          </p:nvSpPr>
          <p:spPr>
            <a:xfrm>
              <a:off x="3744450" y="2440754"/>
              <a:ext cx="616706" cy="122295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7" name="TextBox 81"/>
            <p:cNvSpPr txBox="1"/>
            <p:nvPr/>
          </p:nvSpPr>
          <p:spPr>
            <a:xfrm>
              <a:off x="5274977" y="2796668"/>
              <a:ext cx="3417628" cy="482586"/>
            </a:xfrm>
            <a:prstGeom prst="rect">
              <a:avLst/>
            </a:prstGeom>
            <a:noFill/>
          </p:spPr>
          <p:txBody>
            <a:bodyPr wrap="square" rtlCol="0">
              <a:spAutoFit/>
            </a:bodyPr>
            <a:lstStyle/>
            <a:p>
              <a:r>
                <a:rPr lang="en-US" altLang="zh-CN" sz="1600" b="1" dirty="0">
                  <a:solidFill>
                    <a:schemeClr val="bg1"/>
                  </a:solidFill>
                  <a:latin typeface="+mn-ea"/>
                </a:rPr>
                <a:t>ABB </a:t>
              </a:r>
              <a:r>
                <a:rPr lang="en-US" altLang="zh-CN" sz="1600" b="1" dirty="0" smtClean="0">
                  <a:solidFill>
                    <a:schemeClr val="bg1"/>
                  </a:solidFill>
                  <a:latin typeface="+mn-ea"/>
                </a:rPr>
                <a:t>GS-SZ</a:t>
              </a:r>
              <a:r>
                <a:rPr lang="zh-CN" altLang="en-US" sz="1600" b="1" dirty="0" smtClean="0">
                  <a:solidFill>
                    <a:schemeClr val="bg1"/>
                  </a:solidFill>
                  <a:latin typeface="+mn-ea"/>
                </a:rPr>
                <a:t>开关柜操作</a:t>
              </a:r>
              <a:endParaRPr lang="zh-CN" altLang="en-US" sz="1600" b="1" dirty="0">
                <a:solidFill>
                  <a:schemeClr val="bg1"/>
                </a:solidFill>
                <a:latin typeface="+mn-ea"/>
              </a:endParaRPr>
            </a:p>
          </p:txBody>
        </p:sp>
      </p:grpSp>
      <p:grpSp>
        <p:nvGrpSpPr>
          <p:cNvPr id="18" name="组合 17"/>
          <p:cNvGrpSpPr/>
          <p:nvPr/>
        </p:nvGrpSpPr>
        <p:grpSpPr>
          <a:xfrm>
            <a:off x="2272318" y="2938490"/>
            <a:ext cx="7777589" cy="731338"/>
            <a:chOff x="3504874" y="3667198"/>
            <a:chExt cx="5183593" cy="1057946"/>
          </a:xfrm>
        </p:grpSpPr>
        <p:sp>
          <p:nvSpPr>
            <p:cNvPr id="19" name="矩形 18"/>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TextBox 89"/>
            <p:cNvSpPr txBox="1"/>
            <p:nvPr/>
          </p:nvSpPr>
          <p:spPr>
            <a:xfrm>
              <a:off x="3736212" y="3781444"/>
              <a:ext cx="616706" cy="845929"/>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2" name="TextBox 90"/>
            <p:cNvSpPr txBox="1"/>
            <p:nvPr/>
          </p:nvSpPr>
          <p:spPr>
            <a:xfrm>
              <a:off x="5271615" y="4014601"/>
              <a:ext cx="3416852" cy="466524"/>
            </a:xfrm>
            <a:prstGeom prst="rect">
              <a:avLst/>
            </a:prstGeom>
            <a:noFill/>
          </p:spPr>
          <p:txBody>
            <a:bodyPr wrap="square" rtlCol="0">
              <a:spAutoFit/>
            </a:bodyPr>
            <a:lstStyle/>
            <a:p>
              <a:r>
                <a:rPr lang="zh-CN" altLang="en-US" sz="1600" b="1" dirty="0">
                  <a:solidFill>
                    <a:schemeClr val="bg1"/>
                  </a:solidFill>
                  <a:latin typeface="+mn-ea"/>
                </a:rPr>
                <a:t>施耐</a:t>
              </a:r>
              <a:r>
                <a:rPr lang="zh-CN" altLang="en-US" sz="1600" b="1" dirty="0" smtClean="0">
                  <a:solidFill>
                    <a:schemeClr val="bg1"/>
                  </a:solidFill>
                  <a:latin typeface="+mn-ea"/>
                </a:rPr>
                <a:t>德 </a:t>
              </a:r>
              <a:r>
                <a:rPr lang="en-US" altLang="zh-CN" sz="1600" b="1" dirty="0" err="1" smtClean="0">
                  <a:solidFill>
                    <a:schemeClr val="bg1"/>
                  </a:solidFill>
                  <a:latin typeface="+mn-ea"/>
                </a:rPr>
                <a:t>Masterpact</a:t>
              </a:r>
              <a:r>
                <a:rPr lang="en-US" altLang="zh-CN" sz="1600" b="1" dirty="0" smtClean="0">
                  <a:solidFill>
                    <a:schemeClr val="bg1"/>
                  </a:solidFill>
                  <a:latin typeface="+mn-ea"/>
                </a:rPr>
                <a:t> MT</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3" name="组合 22"/>
          <p:cNvGrpSpPr/>
          <p:nvPr/>
        </p:nvGrpSpPr>
        <p:grpSpPr>
          <a:xfrm>
            <a:off x="2279939" y="3669828"/>
            <a:ext cx="7771130" cy="734622"/>
            <a:chOff x="3506990" y="3667198"/>
            <a:chExt cx="5179361" cy="1057946"/>
          </a:xfrm>
        </p:grpSpPr>
        <p:sp>
          <p:nvSpPr>
            <p:cNvPr id="24" name="矩形 23"/>
            <p:cNvSpPr/>
            <p:nvPr/>
          </p:nvSpPr>
          <p:spPr>
            <a:xfrm>
              <a:off x="5108150"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9"/>
            <p:cNvSpPr/>
            <p:nvPr/>
          </p:nvSpPr>
          <p:spPr>
            <a:xfrm>
              <a:off x="3506990"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TextBox 89"/>
            <p:cNvSpPr txBox="1"/>
            <p:nvPr/>
          </p:nvSpPr>
          <p:spPr>
            <a:xfrm>
              <a:off x="3736212" y="3790033"/>
              <a:ext cx="616706" cy="828751"/>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7" name="TextBox 90"/>
            <p:cNvSpPr txBox="1"/>
            <p:nvPr/>
          </p:nvSpPr>
          <p:spPr>
            <a:xfrm>
              <a:off x="5269499" y="4030369"/>
              <a:ext cx="3416852" cy="667515"/>
            </a:xfrm>
            <a:prstGeom prst="rect">
              <a:avLst/>
            </a:prstGeom>
            <a:noFill/>
          </p:spPr>
          <p:txBody>
            <a:bodyPr wrap="square" rtlCol="0">
              <a:spAutoFit/>
            </a:bodyPr>
            <a:lstStyle/>
            <a:p>
              <a:r>
                <a:rPr lang="zh-CN" altLang="en-US" sz="1600" b="1" dirty="0" smtClean="0">
                  <a:solidFill>
                    <a:schemeClr val="bg1"/>
                  </a:solidFill>
                  <a:latin typeface="+mn-ea"/>
                </a:rPr>
                <a:t>施耐德</a:t>
              </a:r>
              <a:r>
                <a:rPr lang="en-US" altLang="zh-CN" sz="1600" b="1" dirty="0" smtClean="0">
                  <a:solidFill>
                    <a:schemeClr val="bg1"/>
                  </a:solidFill>
                  <a:latin typeface="+mn-ea"/>
                </a:rPr>
                <a:t>Compact NSX</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8" name="组合 27"/>
          <p:cNvGrpSpPr/>
          <p:nvPr/>
        </p:nvGrpSpPr>
        <p:grpSpPr>
          <a:xfrm>
            <a:off x="2288398" y="4400452"/>
            <a:ext cx="7768042" cy="708853"/>
            <a:chOff x="3504874" y="3667198"/>
            <a:chExt cx="5177230" cy="1057946"/>
          </a:xfrm>
        </p:grpSpPr>
        <p:sp>
          <p:nvSpPr>
            <p:cNvPr id="29" name="矩形 28"/>
            <p:cNvSpPr/>
            <p:nvPr/>
          </p:nvSpPr>
          <p:spPr>
            <a:xfrm>
              <a:off x="5103975" y="3667198"/>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a:solidFill>
                    <a:schemeClr val="bg1"/>
                  </a:solidFill>
                  <a:latin typeface="+mn-ea"/>
                </a:rPr>
                <a:t>WATSNB-400/250-4CBR</a:t>
              </a:r>
              <a:endParaRPr lang="zh-CN" altLang="en-US" sz="1600" b="1" dirty="0">
                <a:solidFill>
                  <a:schemeClr val="bg1"/>
                </a:solidFill>
                <a:latin typeface="+mn-ea"/>
              </a:endParaRPr>
            </a:p>
          </p:txBody>
        </p:sp>
        <p:sp>
          <p:nvSpPr>
            <p:cNvPr id="3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grpSp>
      <p:grpSp>
        <p:nvGrpSpPr>
          <p:cNvPr id="32" name="组合 31"/>
          <p:cNvGrpSpPr/>
          <p:nvPr/>
        </p:nvGrpSpPr>
        <p:grpSpPr>
          <a:xfrm>
            <a:off x="2283715" y="5083494"/>
            <a:ext cx="7775575" cy="708853"/>
            <a:chOff x="3504874" y="3667198"/>
            <a:chExt cx="5182251" cy="1057946"/>
          </a:xfrm>
        </p:grpSpPr>
        <p:sp>
          <p:nvSpPr>
            <p:cNvPr id="33" name="矩形 3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a:t>
              </a:r>
              <a:r>
                <a:rPr lang="zh-CN" altLang="en-US" sz="1600" b="1" dirty="0" smtClean="0">
                  <a:solidFill>
                    <a:schemeClr val="bg1"/>
                  </a:solidFill>
                  <a:latin typeface="+mn-ea"/>
                </a:rPr>
                <a:t>德</a:t>
              </a:r>
              <a:r>
                <a:rPr lang="en-US" altLang="zh-CN" sz="1600" b="1" dirty="0">
                  <a:solidFill>
                    <a:schemeClr val="bg1"/>
                  </a:solidFill>
                  <a:latin typeface="+mn-ea"/>
                </a:rPr>
                <a:t>WATSNA32/4</a:t>
              </a:r>
              <a:endParaRPr lang="zh-CN" altLang="en-US" sz="1600" b="1" dirty="0">
                <a:solidFill>
                  <a:schemeClr val="bg1"/>
                </a:solidFill>
                <a:latin typeface="+mn-ea"/>
              </a:endParaRPr>
            </a:p>
          </p:txBody>
        </p:sp>
        <p:sp>
          <p:nvSpPr>
            <p:cNvPr id="3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grpSp>
    </p:spTree>
    <p:extLst>
      <p:ext uri="{BB962C8B-B14F-4D97-AF65-F5344CB8AC3E}">
        <p14:creationId xmlns:p14="http://schemas.microsoft.com/office/powerpoint/2010/main" val="75597470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81</a:t>
            </a:fld>
            <a:endParaRPr lang="zh-CN" altLang="en-US" dirty="0"/>
          </a:p>
        </p:txBody>
      </p:sp>
      <p:pic>
        <p:nvPicPr>
          <p:cNvPr id="3" name="内容占位符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4836" y="1268760"/>
            <a:ext cx="6905740" cy="4680519"/>
          </a:xfrm>
          <a:prstGeom prst="rect">
            <a:avLst/>
          </a:prstGeom>
        </p:spPr>
      </p:pic>
      <p:sp>
        <p:nvSpPr>
          <p:cNvPr id="4" name="内容占位符 2"/>
          <p:cNvSpPr txBox="1">
            <a:spLocks/>
          </p:cNvSpPr>
          <p:nvPr/>
        </p:nvSpPr>
        <p:spPr>
          <a:xfrm>
            <a:off x="263352" y="1340768"/>
            <a:ext cx="3816424" cy="4608512"/>
          </a:xfrm>
          <a:prstGeom prst="rect">
            <a:avLst/>
          </a:prstGeom>
        </p:spPr>
        <p:txBody>
          <a:bodyPr/>
          <a:lst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pPr>
            <a:r>
              <a:rPr lang="en-US" altLang="zh-CN" sz="1800" dirty="0" smtClean="0">
                <a:latin typeface="新宋体" pitchFamily="49" charset="-122"/>
                <a:ea typeface="新宋体" pitchFamily="49" charset="-122"/>
              </a:rPr>
              <a:t>ATS</a:t>
            </a:r>
            <a:r>
              <a:rPr lang="zh-CN" altLang="en-US" sz="1800" dirty="0" smtClean="0">
                <a:latin typeface="新宋体" pitchFamily="49" charset="-122"/>
                <a:ea typeface="新宋体" pitchFamily="49" charset="-122"/>
              </a:rPr>
              <a:t>（</a:t>
            </a:r>
            <a:r>
              <a:rPr lang="en-US" altLang="zh-CN" sz="1800" dirty="0" smtClean="0">
                <a:latin typeface="新宋体" pitchFamily="49" charset="-122"/>
                <a:ea typeface="新宋体" pitchFamily="49" charset="-122"/>
              </a:rPr>
              <a:t>Automatic transfer switching equipment</a:t>
            </a:r>
            <a:r>
              <a:rPr lang="zh-CN" altLang="en-US" sz="1800" dirty="0" smtClean="0">
                <a:latin typeface="新宋体" pitchFamily="49" charset="-122"/>
                <a:ea typeface="新宋体" pitchFamily="49" charset="-122"/>
              </a:rPr>
              <a:t>），自动转换开关。</a:t>
            </a:r>
            <a:r>
              <a:rPr lang="en-US" altLang="zh-CN" sz="1800" dirty="0" smtClean="0">
                <a:latin typeface="新宋体" pitchFamily="49" charset="-122"/>
                <a:ea typeface="新宋体" pitchFamily="49" charset="-122"/>
              </a:rPr>
              <a:t>ATS</a:t>
            </a:r>
            <a:r>
              <a:rPr lang="zh-CN" altLang="en-US" sz="1800" dirty="0" smtClean="0">
                <a:latin typeface="新宋体" pitchFamily="49" charset="-122"/>
                <a:ea typeface="新宋体" pitchFamily="49" charset="-122"/>
              </a:rPr>
              <a:t>主要用在紧急供电系统，将负载电路从一个电源自动换接至另一个（备用）电源的开关电器，以确保重要负荷连续、可靠运行。</a:t>
            </a:r>
            <a:r>
              <a:rPr lang="en-US" altLang="zh-CN" sz="1800" dirty="0" smtClean="0">
                <a:latin typeface="新宋体" pitchFamily="49" charset="-122"/>
                <a:ea typeface="新宋体" pitchFamily="49" charset="-122"/>
              </a:rPr>
              <a:t>ATS</a:t>
            </a:r>
            <a:r>
              <a:rPr lang="zh-CN" altLang="en-US" sz="1800" dirty="0" smtClean="0">
                <a:latin typeface="新宋体" pitchFamily="49" charset="-122"/>
                <a:ea typeface="新宋体" pitchFamily="49" charset="-122"/>
              </a:rPr>
              <a:t>为机械结构，转换时间为</a:t>
            </a:r>
            <a:r>
              <a:rPr lang="en-US" altLang="zh-CN" sz="1800" dirty="0" smtClean="0">
                <a:latin typeface="新宋体" pitchFamily="49" charset="-122"/>
                <a:ea typeface="新宋体" pitchFamily="49" charset="-122"/>
              </a:rPr>
              <a:t>100</a:t>
            </a:r>
            <a:r>
              <a:rPr lang="zh-CN" altLang="en-US" sz="1800" dirty="0" smtClean="0">
                <a:latin typeface="新宋体" pitchFamily="49" charset="-122"/>
                <a:ea typeface="新宋体" pitchFamily="49" charset="-122"/>
              </a:rPr>
              <a:t>毫秒以上，会造成负载断电。适合照明、电机类负载</a:t>
            </a:r>
            <a:r>
              <a:rPr lang="zh-CN" altLang="en-US" sz="2400" dirty="0" smtClean="0"/>
              <a:t>。</a:t>
            </a:r>
            <a:endParaRPr lang="zh-CN" altLang="en-US" sz="2400"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WATSNB-400/250-4CBR</a:t>
            </a:r>
            <a:endParaRPr lang="zh-CN" altLang="en-US" sz="2400" b="1" dirty="0">
              <a:solidFill>
                <a:schemeClr val="accent1"/>
              </a:solidFill>
              <a:latin typeface="+mn-ea"/>
            </a:endParaRPr>
          </a:p>
        </p:txBody>
      </p:sp>
    </p:spTree>
    <p:extLst>
      <p:ext uri="{BB962C8B-B14F-4D97-AF65-F5344CB8AC3E}">
        <p14:creationId xmlns:p14="http://schemas.microsoft.com/office/powerpoint/2010/main" val="231305529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82</a:t>
            </a:fld>
            <a:endParaRPr lang="zh-CN" altLang="en-US" dirty="0"/>
          </a:p>
        </p:txBody>
      </p:sp>
      <p:pic>
        <p:nvPicPr>
          <p:cNvPr id="3"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l="5378" t="11966" r="5717" b="18882"/>
          <a:stretch/>
        </p:blipFill>
        <p:spPr>
          <a:xfrm>
            <a:off x="1016352" y="1402880"/>
            <a:ext cx="7556838" cy="3983865"/>
          </a:xfrm>
          <a:prstGeom prst="rect">
            <a:avLst/>
          </a:prstGeom>
        </p:spPr>
      </p:pic>
      <p:pic>
        <p:nvPicPr>
          <p:cNvPr id="1026" name="Picture 2" descr="C:\Users\ADMINI~1\AppData\Local\Temp\WeChat Files\820b60e0778668dc20ff6b69a2e8fb0.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119" t="7892" r="9496" b="12385"/>
          <a:stretch/>
        </p:blipFill>
        <p:spPr bwMode="auto">
          <a:xfrm>
            <a:off x="9358788" y="1441512"/>
            <a:ext cx="1921788" cy="39596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527594" y="5559623"/>
            <a:ext cx="1584175" cy="461665"/>
          </a:xfrm>
          <a:prstGeom prst="rect">
            <a:avLst/>
          </a:prstGeom>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400" dirty="0" smtClean="0">
                <a:latin typeface="仿宋" pitchFamily="49" charset="-122"/>
                <a:ea typeface="仿宋" pitchFamily="49" charset="-122"/>
              </a:rPr>
              <a:t>操作手柄</a:t>
            </a:r>
            <a:endParaRPr lang="zh-CN" altLang="en-US" sz="2400" dirty="0">
              <a:latin typeface="仿宋" pitchFamily="49" charset="-122"/>
              <a:ea typeface="仿宋" pitchFamily="49" charset="-122"/>
            </a:endParaRPr>
          </a:p>
        </p:txBody>
      </p:sp>
      <p:sp>
        <p:nvSpPr>
          <p:cNvPr id="7" name="TextBox 6"/>
          <p:cNvSpPr txBox="1"/>
          <p:nvPr/>
        </p:nvSpPr>
        <p:spPr>
          <a:xfrm>
            <a:off x="4151784" y="3419104"/>
            <a:ext cx="1888783" cy="46166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400" b="1" dirty="0" smtClean="0">
                <a:solidFill>
                  <a:srgbClr val="FF0000"/>
                </a:solidFill>
                <a:latin typeface="仿宋" pitchFamily="49" charset="-122"/>
                <a:ea typeface="仿宋" pitchFamily="49" charset="-122"/>
              </a:rPr>
              <a:t>手柄操作孔</a:t>
            </a:r>
            <a:endParaRPr lang="zh-CN" altLang="en-US" sz="2400" b="1" dirty="0">
              <a:solidFill>
                <a:srgbClr val="FF0000"/>
              </a:solidFill>
              <a:latin typeface="仿宋" pitchFamily="49" charset="-122"/>
              <a:ea typeface="仿宋" pitchFamily="49" charset="-122"/>
            </a:endParaRPr>
          </a:p>
        </p:txBody>
      </p:sp>
      <p:sp>
        <p:nvSpPr>
          <p:cNvPr id="8" name="TextBox 7"/>
          <p:cNvSpPr txBox="1"/>
          <p:nvPr/>
        </p:nvSpPr>
        <p:spPr>
          <a:xfrm>
            <a:off x="6096000" y="3658935"/>
            <a:ext cx="1888783" cy="120032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2400" b="1" dirty="0" smtClean="0">
                <a:solidFill>
                  <a:srgbClr val="FF0000"/>
                </a:solidFill>
                <a:latin typeface="仿宋" pitchFamily="49" charset="-122"/>
                <a:ea typeface="仿宋" pitchFamily="49" charset="-122"/>
              </a:rPr>
              <a:t>手动</a:t>
            </a:r>
            <a:r>
              <a:rPr lang="en-US" altLang="zh-CN" sz="2400" b="1" dirty="0">
                <a:solidFill>
                  <a:srgbClr val="FF0000"/>
                </a:solidFill>
                <a:latin typeface="仿宋" pitchFamily="49" charset="-122"/>
                <a:ea typeface="仿宋" pitchFamily="49" charset="-122"/>
              </a:rPr>
              <a:t>/</a:t>
            </a:r>
            <a:r>
              <a:rPr lang="zh-CN" altLang="en-US" sz="2400" b="1" dirty="0">
                <a:solidFill>
                  <a:srgbClr val="FF0000"/>
                </a:solidFill>
                <a:latin typeface="仿宋" pitchFamily="49" charset="-122"/>
                <a:ea typeface="仿宋" pitchFamily="49" charset="-122"/>
              </a:rPr>
              <a:t>自动转换开关</a:t>
            </a:r>
          </a:p>
          <a:p>
            <a:pPr algn="ctr"/>
            <a:endParaRPr lang="zh-CN" altLang="en-US" sz="2400" b="1" dirty="0">
              <a:solidFill>
                <a:srgbClr val="FF0000"/>
              </a:solidFill>
              <a:latin typeface="仿宋" pitchFamily="49" charset="-122"/>
              <a:ea typeface="仿宋" pitchFamily="49" charset="-122"/>
            </a:endParaRPr>
          </a:p>
        </p:txBody>
      </p:sp>
      <p:sp>
        <p:nvSpPr>
          <p:cNvPr id="4" name="矩形 3"/>
          <p:cNvSpPr/>
          <p:nvPr/>
        </p:nvSpPr>
        <p:spPr>
          <a:xfrm>
            <a:off x="4511824" y="4859264"/>
            <a:ext cx="1456735"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367808" y="4139184"/>
            <a:ext cx="1728192" cy="6361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H="1">
            <a:off x="6040567" y="4457269"/>
            <a:ext cx="775513" cy="58201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2"/>
            <a:endCxn id="10" idx="0"/>
          </p:cNvCxnSpPr>
          <p:nvPr/>
        </p:nvCxnSpPr>
        <p:spPr>
          <a:xfrm>
            <a:off x="5096176" y="3880769"/>
            <a:ext cx="135728" cy="25841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WATSNB-400/250-4CBR</a:t>
            </a:r>
            <a:endParaRPr lang="zh-CN" altLang="en-US" sz="2400" b="1" dirty="0">
              <a:solidFill>
                <a:schemeClr val="accent1"/>
              </a:solidFill>
              <a:latin typeface="+mn-ea"/>
            </a:endParaRPr>
          </a:p>
        </p:txBody>
      </p:sp>
    </p:spTree>
    <p:extLst>
      <p:ext uri="{BB962C8B-B14F-4D97-AF65-F5344CB8AC3E}">
        <p14:creationId xmlns:p14="http://schemas.microsoft.com/office/powerpoint/2010/main" val="355212169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83</a:t>
            </a:fld>
            <a:endParaRPr lang="zh-CN" altLang="en-US" dirty="0"/>
          </a:p>
        </p:txBody>
      </p:sp>
      <p:sp>
        <p:nvSpPr>
          <p:cNvPr id="3" name="TextBox 2"/>
          <p:cNvSpPr txBox="1"/>
          <p:nvPr/>
        </p:nvSpPr>
        <p:spPr>
          <a:xfrm>
            <a:off x="1271464" y="1598597"/>
            <a:ext cx="9793088" cy="406265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zh-CN" altLang="en-US" sz="2000" b="1" dirty="0" smtClean="0">
                <a:latin typeface="仿宋" pitchFamily="49" charset="-122"/>
                <a:ea typeface="仿宋" pitchFamily="49" charset="-122"/>
              </a:rPr>
              <a:t>自动</a:t>
            </a:r>
            <a:r>
              <a:rPr lang="en-US" altLang="zh-CN" sz="2000" b="1" dirty="0" smtClean="0">
                <a:latin typeface="仿宋" pitchFamily="49" charset="-122"/>
                <a:ea typeface="仿宋" pitchFamily="49" charset="-122"/>
              </a:rPr>
              <a:t>-</a:t>
            </a:r>
            <a:r>
              <a:rPr lang="zh-CN" altLang="en-US" sz="2000" b="1" dirty="0" smtClean="0">
                <a:latin typeface="仿宋" pitchFamily="49" charset="-122"/>
                <a:ea typeface="仿宋" pitchFamily="49" charset="-122"/>
              </a:rPr>
              <a:t>手控强切</a:t>
            </a:r>
            <a:r>
              <a:rPr lang="en-US" altLang="zh-CN" sz="2000" b="1" dirty="0" smtClean="0">
                <a:latin typeface="仿宋" pitchFamily="49" charset="-122"/>
                <a:ea typeface="仿宋" pitchFamily="49" charset="-122"/>
              </a:rPr>
              <a:t>-</a:t>
            </a:r>
            <a:r>
              <a:rPr lang="zh-CN" altLang="en-US" sz="2000" b="1" dirty="0" smtClean="0">
                <a:latin typeface="仿宋" pitchFamily="49" charset="-122"/>
                <a:ea typeface="仿宋" pitchFamily="49" charset="-122"/>
              </a:rPr>
              <a:t>手动</a:t>
            </a:r>
            <a:endParaRPr lang="en-US" altLang="zh-CN" sz="2000" b="1" dirty="0" smtClean="0">
              <a:latin typeface="仿宋" pitchFamily="49" charset="-122"/>
              <a:ea typeface="仿宋" pitchFamily="49" charset="-122"/>
            </a:endParaRPr>
          </a:p>
          <a:p>
            <a:pPr marL="342900" indent="-342900">
              <a:lnSpc>
                <a:spcPct val="150000"/>
              </a:lnSpc>
              <a:buFont typeface="Arial" pitchFamily="34" charset="0"/>
              <a:buChar char="•"/>
            </a:pPr>
            <a:r>
              <a:rPr lang="zh-CN" altLang="en-US" sz="2000" dirty="0" smtClean="0">
                <a:latin typeface="仿宋" pitchFamily="49" charset="-122"/>
                <a:ea typeface="仿宋" pitchFamily="49" charset="-122"/>
              </a:rPr>
              <a:t>自动状态：控制器自动灯亮</a:t>
            </a:r>
            <a:r>
              <a:rPr lang="zh-CN" altLang="en-US" sz="2000" dirty="0">
                <a:latin typeface="仿宋" pitchFamily="49" charset="-122"/>
                <a:ea typeface="仿宋" pitchFamily="49" charset="-122"/>
              </a:rPr>
              <a:t>，手动</a:t>
            </a:r>
            <a:r>
              <a:rPr lang="en-US" altLang="zh-CN" sz="2000" dirty="0">
                <a:latin typeface="仿宋" pitchFamily="49" charset="-122"/>
                <a:ea typeface="仿宋" pitchFamily="49" charset="-122"/>
              </a:rPr>
              <a:t>/</a:t>
            </a:r>
            <a:r>
              <a:rPr lang="zh-CN" altLang="en-US" sz="2000" dirty="0">
                <a:latin typeface="仿宋" pitchFamily="49" charset="-122"/>
                <a:ea typeface="仿宋" pitchFamily="49" charset="-122"/>
              </a:rPr>
              <a:t>自动转换开关至自动</a:t>
            </a:r>
            <a:r>
              <a:rPr lang="zh-CN" altLang="en-US" sz="2000" dirty="0" smtClean="0">
                <a:latin typeface="仿宋" pitchFamily="49" charset="-122"/>
                <a:ea typeface="仿宋" pitchFamily="49" charset="-122"/>
              </a:rPr>
              <a:t>位。</a:t>
            </a:r>
            <a:endParaRPr lang="en-US" altLang="zh-CN" sz="2000" dirty="0" smtClean="0">
              <a:latin typeface="仿宋" pitchFamily="49" charset="-122"/>
              <a:ea typeface="仿宋" pitchFamily="49" charset="-122"/>
            </a:endParaRPr>
          </a:p>
          <a:p>
            <a:pPr marL="342900" indent="-342900">
              <a:lnSpc>
                <a:spcPct val="150000"/>
              </a:lnSpc>
              <a:buFont typeface="Arial" pitchFamily="34" charset="0"/>
              <a:buChar char="•"/>
            </a:pPr>
            <a:r>
              <a:rPr lang="zh-CN" altLang="en-US" sz="2000" dirty="0" smtClean="0">
                <a:latin typeface="仿宋" pitchFamily="49" charset="-122"/>
                <a:ea typeface="仿宋" pitchFamily="49" charset="-122"/>
              </a:rPr>
              <a:t>手动强切状态：</a:t>
            </a:r>
            <a:r>
              <a:rPr lang="zh-CN" altLang="en-US" sz="2000" dirty="0">
                <a:latin typeface="仿宋" pitchFamily="49" charset="-122"/>
                <a:ea typeface="仿宋" pitchFamily="49" charset="-122"/>
              </a:rPr>
              <a:t>控制器自动</a:t>
            </a:r>
            <a:r>
              <a:rPr lang="zh-CN" altLang="en-US" sz="2000" dirty="0" smtClean="0">
                <a:latin typeface="仿宋" pitchFamily="49" charset="-122"/>
                <a:ea typeface="仿宋" pitchFamily="49" charset="-122"/>
              </a:rPr>
              <a:t>灯灭，</a:t>
            </a:r>
            <a:r>
              <a:rPr lang="zh-CN" altLang="en-US" sz="2000" dirty="0">
                <a:latin typeface="仿宋" pitchFamily="49" charset="-122"/>
                <a:ea typeface="仿宋" pitchFamily="49" charset="-122"/>
              </a:rPr>
              <a:t>手动</a:t>
            </a:r>
            <a:r>
              <a:rPr lang="en-US" altLang="zh-CN" sz="2000" dirty="0">
                <a:latin typeface="仿宋" pitchFamily="49" charset="-122"/>
                <a:ea typeface="仿宋" pitchFamily="49" charset="-122"/>
              </a:rPr>
              <a:t>/</a:t>
            </a:r>
            <a:r>
              <a:rPr lang="zh-CN" altLang="en-US" sz="2000" dirty="0">
                <a:latin typeface="仿宋" pitchFamily="49" charset="-122"/>
                <a:ea typeface="仿宋" pitchFamily="49" charset="-122"/>
              </a:rPr>
              <a:t>自动转换开关至自动位</a:t>
            </a:r>
            <a:r>
              <a:rPr lang="zh-CN" altLang="en-US" sz="2000" dirty="0" smtClean="0">
                <a:latin typeface="仿宋" pitchFamily="49" charset="-122"/>
                <a:ea typeface="仿宋" pitchFamily="49" charset="-122"/>
              </a:rPr>
              <a:t>。</a:t>
            </a:r>
            <a:endParaRPr lang="en-US" altLang="zh-CN" sz="2000" dirty="0" smtClean="0">
              <a:latin typeface="仿宋" pitchFamily="49" charset="-122"/>
              <a:ea typeface="仿宋" pitchFamily="49" charset="-122"/>
            </a:endParaRPr>
          </a:p>
          <a:p>
            <a:pPr marL="342900" indent="-342900">
              <a:lnSpc>
                <a:spcPct val="150000"/>
              </a:lnSpc>
              <a:buFont typeface="Arial" pitchFamily="34" charset="0"/>
              <a:buChar char="•"/>
            </a:pPr>
            <a:r>
              <a:rPr lang="zh-CN" altLang="en-US" sz="2000" dirty="0" smtClean="0">
                <a:latin typeface="仿宋" pitchFamily="49" charset="-122"/>
                <a:ea typeface="仿宋" pitchFamily="49" charset="-122"/>
              </a:rPr>
              <a:t>手动状态：</a:t>
            </a:r>
            <a:r>
              <a:rPr lang="zh-CN" altLang="en-US" sz="2000" dirty="0">
                <a:latin typeface="仿宋" pitchFamily="49" charset="-122"/>
                <a:ea typeface="仿宋" pitchFamily="49" charset="-122"/>
              </a:rPr>
              <a:t>手动</a:t>
            </a:r>
            <a:r>
              <a:rPr lang="en-US" altLang="zh-CN" sz="2000" dirty="0">
                <a:latin typeface="仿宋" pitchFamily="49" charset="-122"/>
                <a:ea typeface="仿宋" pitchFamily="49" charset="-122"/>
              </a:rPr>
              <a:t>/</a:t>
            </a:r>
            <a:r>
              <a:rPr lang="zh-CN" altLang="en-US" sz="2000" dirty="0">
                <a:latin typeface="仿宋" pitchFamily="49" charset="-122"/>
                <a:ea typeface="仿宋" pitchFamily="49" charset="-122"/>
              </a:rPr>
              <a:t>自动转换开关</a:t>
            </a:r>
            <a:r>
              <a:rPr lang="zh-CN" altLang="en-US" sz="2000" dirty="0" smtClean="0">
                <a:latin typeface="仿宋" pitchFamily="49" charset="-122"/>
                <a:ea typeface="仿宋" pitchFamily="49" charset="-122"/>
              </a:rPr>
              <a:t>至手动位，不受控制器控制。</a:t>
            </a:r>
            <a:endParaRPr lang="en-US" altLang="zh-CN" sz="2000" dirty="0" smtClean="0">
              <a:latin typeface="仿宋" pitchFamily="49" charset="-122"/>
              <a:ea typeface="仿宋" pitchFamily="49" charset="-122"/>
            </a:endParaRPr>
          </a:p>
          <a:p>
            <a:pPr marL="342900" indent="-342900">
              <a:lnSpc>
                <a:spcPct val="150000"/>
              </a:lnSpc>
              <a:buFont typeface="Arial" pitchFamily="34" charset="0"/>
              <a:buChar char="•"/>
            </a:pPr>
            <a:r>
              <a:rPr lang="zh-CN" altLang="en-US" sz="2000" dirty="0" smtClean="0">
                <a:latin typeface="仿宋" pitchFamily="49" charset="-122"/>
                <a:ea typeface="仿宋" pitchFamily="49" charset="-122"/>
              </a:rPr>
              <a:t>手动恢复自动：手动操作后，若恢复到自动操作状态，需将</a:t>
            </a:r>
            <a:r>
              <a:rPr lang="zh-CN" altLang="en-US" sz="2000" dirty="0">
                <a:latin typeface="仿宋" pitchFamily="49" charset="-122"/>
                <a:ea typeface="仿宋" pitchFamily="49" charset="-122"/>
              </a:rPr>
              <a:t>手动</a:t>
            </a:r>
            <a:r>
              <a:rPr lang="en-US" altLang="zh-CN" sz="2000" dirty="0">
                <a:latin typeface="仿宋" pitchFamily="49" charset="-122"/>
                <a:ea typeface="仿宋" pitchFamily="49" charset="-122"/>
              </a:rPr>
              <a:t>/</a:t>
            </a:r>
            <a:r>
              <a:rPr lang="zh-CN" altLang="en-US" sz="2000" dirty="0">
                <a:latin typeface="仿宋" pitchFamily="49" charset="-122"/>
                <a:ea typeface="仿宋" pitchFamily="49" charset="-122"/>
              </a:rPr>
              <a:t>自动转换开关至自动</a:t>
            </a:r>
            <a:r>
              <a:rPr lang="zh-CN" altLang="en-US" sz="2000" dirty="0" smtClean="0">
                <a:latin typeface="仿宋" pitchFamily="49" charset="-122"/>
                <a:ea typeface="仿宋" pitchFamily="49" charset="-122"/>
              </a:rPr>
              <a:t>位，并按复位按钮使控制器复位。</a:t>
            </a:r>
            <a:endParaRPr lang="en-US" altLang="zh-CN" sz="2000" dirty="0" smtClean="0">
              <a:latin typeface="仿宋" pitchFamily="49" charset="-122"/>
              <a:ea typeface="仿宋" pitchFamily="49" charset="-122"/>
            </a:endParaRPr>
          </a:p>
          <a:p>
            <a:pPr marL="342900" indent="-342900">
              <a:lnSpc>
                <a:spcPct val="150000"/>
              </a:lnSpc>
              <a:buFont typeface="Arial" pitchFamily="34" charset="0"/>
              <a:buChar char="•"/>
            </a:pPr>
            <a:r>
              <a:rPr lang="zh-CN" altLang="en-US" sz="2000" dirty="0" smtClean="0">
                <a:latin typeface="仿宋" pitchFamily="49" charset="-122"/>
                <a:ea typeface="仿宋" pitchFamily="49" charset="-122"/>
              </a:rPr>
              <a:t>断路器故障脱扣：首先排除故障，转至手动状态，手动复位断路器，再按照</a:t>
            </a:r>
            <a:r>
              <a:rPr lang="zh-CN" altLang="en-US" sz="2000" dirty="0">
                <a:latin typeface="仿宋" pitchFamily="49" charset="-122"/>
                <a:ea typeface="仿宋" pitchFamily="49" charset="-122"/>
              </a:rPr>
              <a:t>手动恢复</a:t>
            </a:r>
            <a:r>
              <a:rPr lang="zh-CN" altLang="en-US" sz="2000" dirty="0" smtClean="0">
                <a:latin typeface="仿宋" pitchFamily="49" charset="-122"/>
                <a:ea typeface="仿宋" pitchFamily="49" charset="-122"/>
              </a:rPr>
              <a:t>自动操作流程操作。</a:t>
            </a:r>
            <a:endParaRPr lang="en-US" altLang="zh-CN" sz="2000" dirty="0">
              <a:latin typeface="仿宋" pitchFamily="49" charset="-122"/>
              <a:ea typeface="仿宋" pitchFamily="49" charset="-122"/>
            </a:endParaRPr>
          </a:p>
          <a:p>
            <a:endParaRPr lang="zh-CN" altLang="en-US" dirty="0">
              <a:latin typeface="仿宋" pitchFamily="49" charset="-122"/>
              <a:ea typeface="仿宋" pitchFamily="49" charset="-122"/>
            </a:endParaRPr>
          </a:p>
        </p:txBody>
      </p:sp>
      <p:sp>
        <p:nvSpPr>
          <p:cNvPr id="4" name="TextBox 3"/>
          <p:cNvSpPr txBox="1"/>
          <p:nvPr/>
        </p:nvSpPr>
        <p:spPr>
          <a:xfrm>
            <a:off x="1703512" y="404663"/>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WATSNB-400/250-4CBR</a:t>
            </a:r>
            <a:endParaRPr lang="zh-CN" altLang="en-US" sz="2400" b="1" dirty="0">
              <a:solidFill>
                <a:schemeClr val="accent1"/>
              </a:solidFill>
              <a:latin typeface="+mn-ea"/>
            </a:endParaRPr>
          </a:p>
        </p:txBody>
      </p:sp>
    </p:spTree>
    <p:extLst>
      <p:ext uri="{BB962C8B-B14F-4D97-AF65-F5344CB8AC3E}">
        <p14:creationId xmlns:p14="http://schemas.microsoft.com/office/powerpoint/2010/main" val="351259342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84</a:t>
            </a:fld>
            <a:endParaRPr lang="zh-CN" altLang="en-US" dirty="0"/>
          </a:p>
        </p:txBody>
      </p:sp>
      <p:pic>
        <p:nvPicPr>
          <p:cNvPr id="3" name="内容占位符 3"/>
          <p:cNvPicPr>
            <a:picLocks noChangeAspect="1"/>
          </p:cNvPicPr>
          <p:nvPr/>
        </p:nvPicPr>
        <p:blipFill rotWithShape="1">
          <a:blip r:embed="rId2" cstate="print">
            <a:extLst>
              <a:ext uri="{28A0092B-C50C-407E-A947-70E740481C1C}">
                <a14:useLocalDpi xmlns:a14="http://schemas.microsoft.com/office/drawing/2010/main" val="0"/>
              </a:ext>
            </a:extLst>
          </a:blip>
          <a:srcRect l="29219" t="22016" r="30282" b="20925"/>
          <a:stretch/>
        </p:blipFill>
        <p:spPr>
          <a:xfrm>
            <a:off x="4684042" y="1455234"/>
            <a:ext cx="2239023" cy="4206014"/>
          </a:xfrm>
          <a:prstGeom prst="rect">
            <a:avLst/>
          </a:prstGeom>
        </p:spPr>
      </p:pic>
      <p:sp>
        <p:nvSpPr>
          <p:cNvPr id="4" name="TextBox 3"/>
          <p:cNvSpPr txBox="1"/>
          <p:nvPr/>
        </p:nvSpPr>
        <p:spPr>
          <a:xfrm>
            <a:off x="767408" y="1470982"/>
            <a:ext cx="3672408"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仿宋" pitchFamily="49" charset="-122"/>
                <a:ea typeface="仿宋" pitchFamily="49" charset="-122"/>
              </a:rPr>
              <a:t>正常状态：常（备）用电源相电压循坏显示</a:t>
            </a:r>
            <a:endParaRPr lang="en-US" altLang="zh-CN" dirty="0">
              <a:latin typeface="仿宋" pitchFamily="49" charset="-122"/>
              <a:ea typeface="仿宋" pitchFamily="49" charset="-122"/>
            </a:endParaRPr>
          </a:p>
          <a:p>
            <a:r>
              <a:rPr lang="zh-CN" altLang="en-US" dirty="0">
                <a:latin typeface="仿宋" pitchFamily="49" charset="-122"/>
                <a:ea typeface="仿宋" pitchFamily="49" charset="-122"/>
              </a:rPr>
              <a:t>动作状态：显示延时时间倒计时（此时延时灯亮）</a:t>
            </a:r>
          </a:p>
        </p:txBody>
      </p:sp>
      <p:sp>
        <p:nvSpPr>
          <p:cNvPr id="5" name="TextBox 4"/>
          <p:cNvSpPr txBox="1"/>
          <p:nvPr/>
        </p:nvSpPr>
        <p:spPr>
          <a:xfrm>
            <a:off x="7392144" y="1815274"/>
            <a:ext cx="4032448"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smtClean="0">
                <a:latin typeface="仿宋" pitchFamily="49" charset="-122"/>
                <a:ea typeface="仿宋" pitchFamily="49" charset="-122"/>
              </a:rPr>
              <a:t>开关状态状态指示灯：</a:t>
            </a:r>
            <a:endParaRPr lang="en-US" altLang="zh-CN" dirty="0" smtClean="0">
              <a:latin typeface="仿宋" pitchFamily="49" charset="-122"/>
              <a:ea typeface="仿宋" pitchFamily="49" charset="-122"/>
            </a:endParaRPr>
          </a:p>
          <a:p>
            <a:r>
              <a:rPr lang="en-US" altLang="zh-CN" dirty="0" smtClean="0">
                <a:latin typeface="仿宋" pitchFamily="49" charset="-122"/>
                <a:ea typeface="仿宋" pitchFamily="49" charset="-122"/>
              </a:rPr>
              <a:t>N</a:t>
            </a:r>
            <a:r>
              <a:rPr lang="zh-CN" altLang="en-US" dirty="0" smtClean="0">
                <a:latin typeface="仿宋" pitchFamily="49" charset="-122"/>
                <a:ea typeface="仿宋" pitchFamily="49" charset="-122"/>
              </a:rPr>
              <a:t>（</a:t>
            </a:r>
            <a:r>
              <a:rPr lang="en-US" altLang="zh-CN" dirty="0">
                <a:latin typeface="仿宋" pitchFamily="49" charset="-122"/>
                <a:ea typeface="仿宋" pitchFamily="49" charset="-122"/>
              </a:rPr>
              <a:t>R</a:t>
            </a:r>
            <a:r>
              <a:rPr lang="zh-CN" altLang="en-US" dirty="0" smtClean="0">
                <a:latin typeface="仿宋" pitchFamily="49" charset="-122"/>
                <a:ea typeface="仿宋" pitchFamily="49" charset="-122"/>
              </a:rPr>
              <a:t>）：常亮</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常（备）用电源正常</a:t>
            </a:r>
            <a:endParaRPr lang="en-US" altLang="zh-CN" dirty="0" smtClean="0">
              <a:latin typeface="仿宋" pitchFamily="49" charset="-122"/>
              <a:ea typeface="仿宋" pitchFamily="49" charset="-122"/>
            </a:endParaRPr>
          </a:p>
          <a:p>
            <a:r>
              <a:rPr lang="en-US" altLang="zh-CN" dirty="0">
                <a:latin typeface="仿宋" pitchFamily="49" charset="-122"/>
                <a:ea typeface="仿宋" pitchFamily="49" charset="-122"/>
              </a:rPr>
              <a:t> </a:t>
            </a:r>
            <a:r>
              <a:rPr lang="en-US" altLang="zh-CN" dirty="0" smtClean="0">
                <a:latin typeface="仿宋" pitchFamily="49" charset="-122"/>
                <a:ea typeface="仿宋" pitchFamily="49" charset="-122"/>
              </a:rPr>
              <a:t>       </a:t>
            </a:r>
            <a:r>
              <a:rPr lang="zh-CN" altLang="en-US" dirty="0" smtClean="0">
                <a:latin typeface="仿宋" pitchFamily="49" charset="-122"/>
                <a:ea typeface="仿宋" pitchFamily="49" charset="-122"/>
              </a:rPr>
              <a:t>闪亮</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常（备）用电源故障</a:t>
            </a:r>
            <a:endParaRPr lang="en-US" altLang="zh-CN" dirty="0" smtClean="0">
              <a:latin typeface="仿宋" pitchFamily="49" charset="-122"/>
              <a:ea typeface="仿宋" pitchFamily="49" charset="-122"/>
            </a:endParaRPr>
          </a:p>
          <a:p>
            <a:r>
              <a:rPr lang="en-US" altLang="zh-CN" dirty="0" smtClean="0">
                <a:latin typeface="仿宋" pitchFamily="49" charset="-122"/>
                <a:ea typeface="仿宋" pitchFamily="49" charset="-122"/>
              </a:rPr>
              <a:t>NF</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RF</a:t>
            </a:r>
            <a:r>
              <a:rPr lang="zh-CN" altLang="en-US" dirty="0" smtClean="0">
                <a:latin typeface="仿宋" pitchFamily="49" charset="-122"/>
                <a:ea typeface="仿宋" pitchFamily="49" charset="-122"/>
              </a:rPr>
              <a:t>）：</a:t>
            </a:r>
            <a:r>
              <a:rPr lang="zh-CN" altLang="en-US" dirty="0">
                <a:latin typeface="仿宋" pitchFamily="49" charset="-122"/>
                <a:ea typeface="仿宋" pitchFamily="49" charset="-122"/>
              </a:rPr>
              <a:t>灯</a:t>
            </a:r>
            <a:r>
              <a:rPr lang="zh-CN" altLang="en-US" dirty="0" smtClean="0">
                <a:latin typeface="仿宋" pitchFamily="49" charset="-122"/>
                <a:ea typeface="仿宋" pitchFamily="49" charset="-122"/>
              </a:rPr>
              <a:t>亮</a:t>
            </a:r>
            <a:r>
              <a:rPr lang="en-US" altLang="zh-CN" dirty="0">
                <a:latin typeface="仿宋" pitchFamily="49" charset="-122"/>
                <a:ea typeface="仿宋" pitchFamily="49" charset="-122"/>
              </a:rPr>
              <a:t>-</a:t>
            </a:r>
            <a:r>
              <a:rPr lang="zh-CN" altLang="en-US" dirty="0">
                <a:latin typeface="仿宋" pitchFamily="49" charset="-122"/>
                <a:ea typeface="仿宋" pitchFamily="49" charset="-122"/>
              </a:rPr>
              <a:t>常（备）用</a:t>
            </a:r>
            <a:r>
              <a:rPr lang="zh-CN" altLang="en-US" dirty="0" smtClean="0">
                <a:latin typeface="仿宋" pitchFamily="49" charset="-122"/>
                <a:ea typeface="仿宋" pitchFamily="49" charset="-122"/>
              </a:rPr>
              <a:t>电源闭合</a:t>
            </a:r>
            <a:endParaRPr lang="en-US" altLang="zh-CN" dirty="0" smtClean="0">
              <a:latin typeface="仿宋" pitchFamily="49" charset="-122"/>
              <a:ea typeface="仿宋" pitchFamily="49" charset="-122"/>
            </a:endParaRPr>
          </a:p>
          <a:p>
            <a:r>
              <a:rPr lang="en-US" altLang="zh-CN" dirty="0" smtClean="0">
                <a:latin typeface="仿宋" pitchFamily="49" charset="-122"/>
                <a:ea typeface="仿宋" pitchFamily="49" charset="-122"/>
              </a:rPr>
              <a:t>NB</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RB</a:t>
            </a:r>
            <a:r>
              <a:rPr lang="zh-CN" altLang="en-US" dirty="0" smtClean="0">
                <a:latin typeface="仿宋" pitchFamily="49" charset="-122"/>
                <a:ea typeface="仿宋" pitchFamily="49" charset="-122"/>
              </a:rPr>
              <a:t>）</a:t>
            </a:r>
            <a:r>
              <a:rPr lang="zh-CN" altLang="en-US" dirty="0">
                <a:latin typeface="仿宋" pitchFamily="49" charset="-122"/>
                <a:ea typeface="仿宋" pitchFamily="49" charset="-122"/>
              </a:rPr>
              <a:t>：灯亮</a:t>
            </a:r>
            <a:r>
              <a:rPr lang="en-US" altLang="zh-CN" dirty="0">
                <a:latin typeface="仿宋" pitchFamily="49" charset="-122"/>
                <a:ea typeface="仿宋" pitchFamily="49" charset="-122"/>
              </a:rPr>
              <a:t>-</a:t>
            </a:r>
            <a:r>
              <a:rPr lang="zh-CN" altLang="en-US" dirty="0">
                <a:latin typeface="仿宋" pitchFamily="49" charset="-122"/>
                <a:ea typeface="仿宋" pitchFamily="49" charset="-122"/>
              </a:rPr>
              <a:t>常（备）用</a:t>
            </a:r>
            <a:r>
              <a:rPr lang="zh-CN" altLang="en-US" dirty="0" smtClean="0">
                <a:latin typeface="仿宋" pitchFamily="49" charset="-122"/>
                <a:ea typeface="仿宋" pitchFamily="49" charset="-122"/>
              </a:rPr>
              <a:t>电源脱扣</a:t>
            </a:r>
            <a:endParaRPr lang="zh-CN" altLang="en-US" dirty="0">
              <a:latin typeface="仿宋" pitchFamily="49" charset="-122"/>
              <a:ea typeface="仿宋" pitchFamily="49" charset="-122"/>
            </a:endParaRPr>
          </a:p>
        </p:txBody>
      </p:sp>
      <p:sp>
        <p:nvSpPr>
          <p:cNvPr id="6" name="TextBox 5"/>
          <p:cNvSpPr txBox="1"/>
          <p:nvPr/>
        </p:nvSpPr>
        <p:spPr>
          <a:xfrm>
            <a:off x="7392144" y="3615474"/>
            <a:ext cx="4032448"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smtClean="0">
                <a:latin typeface="仿宋" pitchFamily="49" charset="-122"/>
                <a:ea typeface="仿宋" pitchFamily="49" charset="-122"/>
              </a:rPr>
              <a:t>控制器工作状态指示：</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消防：接到火警信号，转换开关进入双分状态</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自动：灯亮工作于自动方式，灯灭则工作于手动键盘强切方式。</a:t>
            </a:r>
            <a:endParaRPr lang="zh-CN" altLang="en-US" dirty="0">
              <a:latin typeface="仿宋" pitchFamily="49" charset="-122"/>
              <a:ea typeface="仿宋" pitchFamily="49" charset="-122"/>
            </a:endParaRPr>
          </a:p>
        </p:txBody>
      </p:sp>
      <p:sp>
        <p:nvSpPr>
          <p:cNvPr id="7" name="TextBox 6"/>
          <p:cNvSpPr txBox="1"/>
          <p:nvPr/>
        </p:nvSpPr>
        <p:spPr>
          <a:xfrm>
            <a:off x="767408" y="3111418"/>
            <a:ext cx="3663458"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smtClean="0">
                <a:latin typeface="仿宋" pitchFamily="49" charset="-122"/>
                <a:ea typeface="仿宋" pitchFamily="49" charset="-122"/>
              </a:rPr>
              <a:t>控制器工作状态指示：</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延时：控制器准备延时切换</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设置：控制器进入参数设置状态</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运行：控制器处于正常电源监控状态</a:t>
            </a:r>
            <a:endParaRPr lang="en-US" altLang="zh-CN" dirty="0" smtClean="0">
              <a:latin typeface="仿宋" pitchFamily="49" charset="-122"/>
              <a:ea typeface="仿宋" pitchFamily="49" charset="-122"/>
            </a:endParaRPr>
          </a:p>
        </p:txBody>
      </p:sp>
      <p:sp>
        <p:nvSpPr>
          <p:cNvPr id="8" name="TextBox 7"/>
          <p:cNvSpPr txBox="1"/>
          <p:nvPr/>
        </p:nvSpPr>
        <p:spPr>
          <a:xfrm>
            <a:off x="771883" y="5262366"/>
            <a:ext cx="3663458"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smtClean="0">
                <a:latin typeface="仿宋" pitchFamily="49" charset="-122"/>
                <a:ea typeface="仿宋" pitchFamily="49" charset="-122"/>
              </a:rPr>
              <a:t>控制器保险</a:t>
            </a:r>
            <a:endParaRPr lang="en-US" altLang="zh-CN" dirty="0" smtClean="0">
              <a:latin typeface="仿宋" pitchFamily="49" charset="-122"/>
              <a:ea typeface="仿宋" pitchFamily="49" charset="-122"/>
            </a:endParaRPr>
          </a:p>
        </p:txBody>
      </p:sp>
      <p:sp>
        <p:nvSpPr>
          <p:cNvPr id="9" name="流程图: 过程 8"/>
          <p:cNvSpPr/>
          <p:nvPr/>
        </p:nvSpPr>
        <p:spPr>
          <a:xfrm>
            <a:off x="5159896" y="2103306"/>
            <a:ext cx="1440160" cy="495997"/>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过程 9"/>
          <p:cNvSpPr/>
          <p:nvPr/>
        </p:nvSpPr>
        <p:spPr>
          <a:xfrm>
            <a:off x="5303912" y="3903506"/>
            <a:ext cx="1152128" cy="93610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过程 10"/>
          <p:cNvSpPr/>
          <p:nvPr/>
        </p:nvSpPr>
        <p:spPr>
          <a:xfrm>
            <a:off x="5015880" y="3111418"/>
            <a:ext cx="495672" cy="73866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过程 11"/>
          <p:cNvSpPr/>
          <p:nvPr/>
        </p:nvSpPr>
        <p:spPr>
          <a:xfrm>
            <a:off x="5632140" y="2671310"/>
            <a:ext cx="679884" cy="1178771"/>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过程 12"/>
          <p:cNvSpPr/>
          <p:nvPr/>
        </p:nvSpPr>
        <p:spPr>
          <a:xfrm>
            <a:off x="5231904" y="4950282"/>
            <a:ext cx="1152128" cy="681416"/>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a:stCxn id="8" idx="3"/>
          </p:cNvCxnSpPr>
          <p:nvPr/>
        </p:nvCxnSpPr>
        <p:spPr>
          <a:xfrm flipV="1">
            <a:off x="4435341" y="5262366"/>
            <a:ext cx="724555" cy="18466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6" name="直接箭头连接符 15"/>
          <p:cNvCxnSpPr/>
          <p:nvPr/>
        </p:nvCxnSpPr>
        <p:spPr>
          <a:xfrm flipH="1">
            <a:off x="6506835" y="4371558"/>
            <a:ext cx="885309"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7" name="直接箭头连接符 16"/>
          <p:cNvCxnSpPr>
            <a:stCxn id="4" idx="3"/>
            <a:endCxn id="9" idx="1"/>
          </p:cNvCxnSpPr>
          <p:nvPr/>
        </p:nvCxnSpPr>
        <p:spPr>
          <a:xfrm>
            <a:off x="4439816" y="2071147"/>
            <a:ext cx="720080" cy="28015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18" name="直接箭头连接符 17"/>
          <p:cNvCxnSpPr/>
          <p:nvPr/>
        </p:nvCxnSpPr>
        <p:spPr>
          <a:xfrm flipV="1">
            <a:off x="4441984" y="3637856"/>
            <a:ext cx="573896" cy="23840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直接箭头连接符 23"/>
          <p:cNvCxnSpPr>
            <a:stCxn id="5" idx="1"/>
          </p:cNvCxnSpPr>
          <p:nvPr/>
        </p:nvCxnSpPr>
        <p:spPr>
          <a:xfrm flipH="1">
            <a:off x="6312025" y="2553938"/>
            <a:ext cx="1080119" cy="73866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20" name="TextBox 19"/>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WATSNB-400/250-4CBR</a:t>
            </a:r>
            <a:endParaRPr lang="zh-CN" altLang="en-US" sz="2400" b="1" dirty="0">
              <a:solidFill>
                <a:schemeClr val="accent1"/>
              </a:solidFill>
              <a:latin typeface="+mn-ea"/>
            </a:endParaRPr>
          </a:p>
        </p:txBody>
      </p:sp>
    </p:spTree>
    <p:extLst>
      <p:ext uri="{BB962C8B-B14F-4D97-AF65-F5344CB8AC3E}">
        <p14:creationId xmlns:p14="http://schemas.microsoft.com/office/powerpoint/2010/main" val="28971467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85</a:t>
            </a:fld>
            <a:endParaRPr lang="zh-CN" altLang="en-US" dirty="0"/>
          </a:p>
        </p:txBody>
      </p:sp>
      <p:sp>
        <p:nvSpPr>
          <p:cNvPr id="3" name="TextBox 2"/>
          <p:cNvSpPr txBox="1"/>
          <p:nvPr/>
        </p:nvSpPr>
        <p:spPr>
          <a:xfrm>
            <a:off x="885030" y="1093680"/>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dirty="0" smtClean="0">
                <a:latin typeface="仿宋" pitchFamily="49" charset="-122"/>
                <a:ea typeface="仿宋" pitchFamily="49" charset="-122"/>
              </a:rPr>
              <a:t>电压值显示</a:t>
            </a:r>
            <a:endParaRPr lang="en-US" altLang="zh-CN" dirty="0" smtClean="0">
              <a:latin typeface="仿宋" pitchFamily="49" charset="-122"/>
              <a:ea typeface="仿宋" pitchFamily="49" charset="-122"/>
            </a:endParaRPr>
          </a:p>
        </p:txBody>
      </p:sp>
      <p:sp>
        <p:nvSpPr>
          <p:cNvPr id="4" name="TextBox 3"/>
          <p:cNvSpPr txBox="1"/>
          <p:nvPr/>
        </p:nvSpPr>
        <p:spPr>
          <a:xfrm>
            <a:off x="885033" y="1990581"/>
            <a:ext cx="1973124"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1</a:t>
            </a:r>
            <a:r>
              <a:rPr lang="zh-CN" altLang="en-US" dirty="0" smtClean="0">
                <a:latin typeface="仿宋" pitchFamily="49" charset="-122"/>
                <a:ea typeface="仿宋" pitchFamily="49" charset="-122"/>
              </a:rPr>
              <a:t>、转换延时设置</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0-255s</a:t>
            </a:r>
            <a:endParaRPr lang="en-US" altLang="zh-CN" dirty="0">
              <a:latin typeface="仿宋" pitchFamily="49" charset="-122"/>
              <a:ea typeface="仿宋" pitchFamily="49" charset="-122"/>
            </a:endParaRPr>
          </a:p>
        </p:txBody>
      </p:sp>
      <p:sp>
        <p:nvSpPr>
          <p:cNvPr id="5" name="TextBox 4"/>
          <p:cNvSpPr txBox="1"/>
          <p:nvPr/>
        </p:nvSpPr>
        <p:spPr>
          <a:xfrm>
            <a:off x="885029" y="3142709"/>
            <a:ext cx="194421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2</a:t>
            </a:r>
            <a:r>
              <a:rPr lang="zh-CN" altLang="en-US" dirty="0" smtClean="0">
                <a:latin typeface="仿宋" pitchFamily="49" charset="-122"/>
                <a:ea typeface="仿宋" pitchFamily="49" charset="-122"/>
              </a:rPr>
              <a:t>、返回延时设置</a:t>
            </a:r>
            <a:r>
              <a:rPr lang="en-US" altLang="zh-CN" dirty="0" smtClean="0">
                <a:latin typeface="仿宋" pitchFamily="49" charset="-122"/>
                <a:ea typeface="仿宋" pitchFamily="49" charset="-122"/>
              </a:rPr>
              <a:t>0-255s</a:t>
            </a:r>
          </a:p>
        </p:txBody>
      </p:sp>
      <p:sp>
        <p:nvSpPr>
          <p:cNvPr id="6" name="TextBox 5"/>
          <p:cNvSpPr txBox="1"/>
          <p:nvPr/>
        </p:nvSpPr>
        <p:spPr>
          <a:xfrm>
            <a:off x="862009" y="4294837"/>
            <a:ext cx="194421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3</a:t>
            </a:r>
            <a:r>
              <a:rPr lang="zh-CN" altLang="en-US" dirty="0" smtClean="0">
                <a:latin typeface="仿宋" pitchFamily="49" charset="-122"/>
                <a:ea typeface="仿宋" pitchFamily="49" charset="-122"/>
              </a:rPr>
              <a:t>、常用过压阀值</a:t>
            </a:r>
            <a:r>
              <a:rPr lang="en-US" altLang="zh-CN" dirty="0" smtClean="0">
                <a:latin typeface="仿宋" pitchFamily="49" charset="-122"/>
                <a:ea typeface="仿宋" pitchFamily="49" charset="-122"/>
              </a:rPr>
              <a:t>230-280V</a:t>
            </a:r>
          </a:p>
        </p:txBody>
      </p:sp>
      <p:sp>
        <p:nvSpPr>
          <p:cNvPr id="7" name="TextBox 6"/>
          <p:cNvSpPr txBox="1"/>
          <p:nvPr/>
        </p:nvSpPr>
        <p:spPr>
          <a:xfrm>
            <a:off x="3938277" y="2588711"/>
            <a:ext cx="1944215"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7</a:t>
            </a:r>
            <a:r>
              <a:rPr lang="zh-CN" altLang="en-US" dirty="0" smtClean="0">
                <a:latin typeface="仿宋" pitchFamily="49" charset="-122"/>
                <a:ea typeface="仿宋" pitchFamily="49" charset="-122"/>
              </a:rPr>
              <a:t>、工作方式设置</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AA-</a:t>
            </a:r>
            <a:r>
              <a:rPr lang="zh-CN" altLang="en-US" dirty="0" smtClean="0">
                <a:latin typeface="仿宋" pitchFamily="49" charset="-122"/>
                <a:ea typeface="仿宋" pitchFamily="49" charset="-122"/>
              </a:rPr>
              <a:t>自投自复</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NA-</a:t>
            </a:r>
            <a:r>
              <a:rPr lang="zh-CN" altLang="en-US" dirty="0" smtClean="0">
                <a:latin typeface="仿宋" pitchFamily="49" charset="-122"/>
                <a:ea typeface="仿宋" pitchFamily="49" charset="-122"/>
              </a:rPr>
              <a:t>互为备用</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NN</a:t>
            </a:r>
            <a:r>
              <a:rPr lang="zh-CN" altLang="en-US" dirty="0" smtClean="0">
                <a:latin typeface="仿宋" pitchFamily="49" charset="-122"/>
                <a:ea typeface="仿宋" pitchFamily="49" charset="-122"/>
              </a:rPr>
              <a:t>自投不自复</a:t>
            </a:r>
            <a:endParaRPr lang="en-US" altLang="zh-CN" dirty="0" smtClean="0">
              <a:latin typeface="仿宋" pitchFamily="49" charset="-122"/>
              <a:ea typeface="仿宋" pitchFamily="49" charset="-122"/>
            </a:endParaRPr>
          </a:p>
        </p:txBody>
      </p:sp>
      <p:sp>
        <p:nvSpPr>
          <p:cNvPr id="8" name="TextBox 7"/>
          <p:cNvSpPr txBox="1"/>
          <p:nvPr/>
        </p:nvSpPr>
        <p:spPr>
          <a:xfrm>
            <a:off x="3938278" y="5446965"/>
            <a:ext cx="194421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a:latin typeface="仿宋" pitchFamily="49" charset="-122"/>
                <a:ea typeface="仿宋" pitchFamily="49" charset="-122"/>
              </a:rPr>
              <a:t>5</a:t>
            </a:r>
            <a:r>
              <a:rPr lang="zh-CN" altLang="en-US" dirty="0" smtClean="0">
                <a:latin typeface="仿宋" pitchFamily="49" charset="-122"/>
                <a:ea typeface="仿宋" pitchFamily="49" charset="-122"/>
              </a:rPr>
              <a:t>、备用过压阀值</a:t>
            </a:r>
            <a:r>
              <a:rPr lang="en-US" altLang="zh-CN" dirty="0" smtClean="0">
                <a:latin typeface="仿宋" pitchFamily="49" charset="-122"/>
                <a:ea typeface="仿宋" pitchFamily="49" charset="-122"/>
              </a:rPr>
              <a:t>230-280V</a:t>
            </a:r>
          </a:p>
        </p:txBody>
      </p:sp>
      <p:sp>
        <p:nvSpPr>
          <p:cNvPr id="9" name="TextBox 8"/>
          <p:cNvSpPr txBox="1"/>
          <p:nvPr/>
        </p:nvSpPr>
        <p:spPr>
          <a:xfrm>
            <a:off x="3938278" y="4294837"/>
            <a:ext cx="194421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6</a:t>
            </a:r>
            <a:r>
              <a:rPr lang="zh-CN" altLang="en-US" dirty="0" smtClean="0">
                <a:latin typeface="仿宋" pitchFamily="49" charset="-122"/>
                <a:ea typeface="仿宋" pitchFamily="49" charset="-122"/>
              </a:rPr>
              <a:t>、备用欠压阀值</a:t>
            </a:r>
            <a:r>
              <a:rPr lang="en-US" altLang="zh-CN" dirty="0" smtClean="0">
                <a:latin typeface="仿宋" pitchFamily="49" charset="-122"/>
                <a:ea typeface="仿宋" pitchFamily="49" charset="-122"/>
              </a:rPr>
              <a:t>160-180V</a:t>
            </a:r>
          </a:p>
        </p:txBody>
      </p:sp>
      <p:sp>
        <p:nvSpPr>
          <p:cNvPr id="10" name="TextBox 9"/>
          <p:cNvSpPr txBox="1"/>
          <p:nvPr/>
        </p:nvSpPr>
        <p:spPr>
          <a:xfrm>
            <a:off x="862008" y="5446965"/>
            <a:ext cx="194421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4</a:t>
            </a:r>
            <a:r>
              <a:rPr lang="zh-CN" altLang="en-US" dirty="0" smtClean="0">
                <a:latin typeface="仿宋" pitchFamily="49" charset="-122"/>
                <a:ea typeface="仿宋" pitchFamily="49" charset="-122"/>
              </a:rPr>
              <a:t>、常用欠压阀值</a:t>
            </a:r>
            <a:r>
              <a:rPr lang="en-US" altLang="zh-CN" dirty="0" smtClean="0">
                <a:latin typeface="仿宋" pitchFamily="49" charset="-122"/>
                <a:ea typeface="仿宋" pitchFamily="49" charset="-122"/>
              </a:rPr>
              <a:t>160-180V</a:t>
            </a:r>
          </a:p>
        </p:txBody>
      </p:sp>
      <p:sp>
        <p:nvSpPr>
          <p:cNvPr id="11" name="TextBox 10"/>
          <p:cNvSpPr txBox="1"/>
          <p:nvPr/>
        </p:nvSpPr>
        <p:spPr>
          <a:xfrm>
            <a:off x="7034621" y="1281534"/>
            <a:ext cx="2664295"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8</a:t>
            </a:r>
            <a:r>
              <a:rPr lang="zh-CN" altLang="en-US" dirty="0" smtClean="0">
                <a:latin typeface="仿宋" pitchFamily="49" charset="-122"/>
                <a:ea typeface="仿宋" pitchFamily="49" charset="-122"/>
              </a:rPr>
              <a:t>、双电源形式设置</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UU-</a:t>
            </a:r>
            <a:r>
              <a:rPr lang="zh-CN" altLang="en-US" dirty="0" smtClean="0">
                <a:latin typeface="仿宋" pitchFamily="49" charset="-122"/>
                <a:ea typeface="仿宋" pitchFamily="49" charset="-122"/>
              </a:rPr>
              <a:t>电网</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电网</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UE-</a:t>
            </a:r>
            <a:r>
              <a:rPr lang="zh-CN" altLang="en-US" dirty="0" smtClean="0">
                <a:latin typeface="仿宋" pitchFamily="49" charset="-122"/>
                <a:ea typeface="仿宋" pitchFamily="49" charset="-122"/>
              </a:rPr>
              <a:t>电网</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发电机</a:t>
            </a:r>
            <a:endParaRPr lang="en-US" altLang="zh-CN" dirty="0" smtClean="0">
              <a:latin typeface="仿宋" pitchFamily="49" charset="-122"/>
              <a:ea typeface="仿宋" pitchFamily="49" charset="-122"/>
            </a:endParaRPr>
          </a:p>
        </p:txBody>
      </p:sp>
      <p:sp>
        <p:nvSpPr>
          <p:cNvPr id="12" name="TextBox 11"/>
          <p:cNvSpPr txBox="1"/>
          <p:nvPr/>
        </p:nvSpPr>
        <p:spPr>
          <a:xfrm>
            <a:off x="7034621" y="2771636"/>
            <a:ext cx="266429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9</a:t>
            </a:r>
            <a:r>
              <a:rPr lang="zh-CN" altLang="en-US" dirty="0" smtClean="0">
                <a:latin typeface="仿宋" pitchFamily="49" charset="-122"/>
                <a:ea typeface="仿宋" pitchFamily="49" charset="-122"/>
              </a:rPr>
              <a:t>、常用电压显示校准</a:t>
            </a:r>
            <a:endParaRPr lang="en-US" altLang="zh-CN" dirty="0" smtClean="0">
              <a:latin typeface="仿宋" pitchFamily="49" charset="-122"/>
              <a:ea typeface="仿宋" pitchFamily="49" charset="-122"/>
            </a:endParaRPr>
          </a:p>
        </p:txBody>
      </p:sp>
      <p:sp>
        <p:nvSpPr>
          <p:cNvPr id="13" name="TextBox 12"/>
          <p:cNvSpPr txBox="1"/>
          <p:nvPr/>
        </p:nvSpPr>
        <p:spPr>
          <a:xfrm>
            <a:off x="7034621" y="3604374"/>
            <a:ext cx="266429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A</a:t>
            </a:r>
            <a:r>
              <a:rPr lang="zh-CN" altLang="en-US" dirty="0" smtClean="0">
                <a:latin typeface="仿宋" pitchFamily="49" charset="-122"/>
                <a:ea typeface="仿宋" pitchFamily="49" charset="-122"/>
              </a:rPr>
              <a:t>、</a:t>
            </a:r>
            <a:r>
              <a:rPr lang="zh-CN" altLang="en-US" dirty="0">
                <a:latin typeface="仿宋" pitchFamily="49" charset="-122"/>
                <a:ea typeface="仿宋" pitchFamily="49" charset="-122"/>
              </a:rPr>
              <a:t>备</a:t>
            </a:r>
            <a:r>
              <a:rPr lang="zh-CN" altLang="en-US" dirty="0" smtClean="0">
                <a:latin typeface="仿宋" pitchFamily="49" charset="-122"/>
                <a:ea typeface="仿宋" pitchFamily="49" charset="-122"/>
              </a:rPr>
              <a:t>用电压显示校准</a:t>
            </a:r>
            <a:endParaRPr lang="en-US" altLang="zh-CN" dirty="0" smtClean="0">
              <a:latin typeface="仿宋" pitchFamily="49" charset="-122"/>
              <a:ea typeface="仿宋" pitchFamily="49" charset="-122"/>
            </a:endParaRPr>
          </a:p>
        </p:txBody>
      </p:sp>
      <p:sp>
        <p:nvSpPr>
          <p:cNvPr id="14" name="TextBox 13"/>
          <p:cNvSpPr txBox="1"/>
          <p:nvPr/>
        </p:nvSpPr>
        <p:spPr>
          <a:xfrm>
            <a:off x="7034623" y="4391332"/>
            <a:ext cx="2664294"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B</a:t>
            </a:r>
            <a:r>
              <a:rPr lang="zh-CN" altLang="en-US" dirty="0" smtClean="0">
                <a:latin typeface="仿宋" pitchFamily="49" charset="-122"/>
                <a:ea typeface="仿宋" pitchFamily="49" charset="-122"/>
              </a:rPr>
              <a:t>、转换到双分位置延时</a:t>
            </a:r>
            <a:endParaRPr lang="en-US" altLang="zh-CN" dirty="0" smtClean="0">
              <a:latin typeface="仿宋" pitchFamily="49" charset="-122"/>
              <a:ea typeface="仿宋" pitchFamily="49" charset="-122"/>
            </a:endParaRPr>
          </a:p>
          <a:p>
            <a:pPr algn="ctr"/>
            <a:r>
              <a:rPr lang="zh-CN" altLang="en-US" dirty="0" smtClean="0">
                <a:latin typeface="仿宋" pitchFamily="49" charset="-122"/>
                <a:ea typeface="仿宋" pitchFamily="49" charset="-122"/>
              </a:rPr>
              <a:t>范围</a:t>
            </a:r>
            <a:r>
              <a:rPr lang="en-US" altLang="zh-CN" dirty="0" smtClean="0">
                <a:latin typeface="仿宋" pitchFamily="49" charset="-122"/>
                <a:ea typeface="仿宋" pitchFamily="49" charset="-122"/>
              </a:rPr>
              <a:t>0-80*0.02s</a:t>
            </a:r>
          </a:p>
        </p:txBody>
      </p:sp>
      <p:sp>
        <p:nvSpPr>
          <p:cNvPr id="15" name="TextBox 14"/>
          <p:cNvSpPr txBox="1"/>
          <p:nvPr/>
        </p:nvSpPr>
        <p:spPr>
          <a:xfrm>
            <a:off x="7034622" y="5446965"/>
            <a:ext cx="266429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C</a:t>
            </a:r>
            <a:r>
              <a:rPr lang="zh-CN" altLang="en-US" dirty="0" smtClean="0">
                <a:latin typeface="仿宋" pitchFamily="49" charset="-122"/>
                <a:ea typeface="仿宋" pitchFamily="49" charset="-122"/>
              </a:rPr>
              <a:t>、双分位置反馈信号</a:t>
            </a:r>
            <a:endParaRPr lang="en-US" altLang="zh-CN" dirty="0" smtClean="0">
              <a:latin typeface="仿宋" pitchFamily="49" charset="-122"/>
              <a:ea typeface="仿宋" pitchFamily="49" charset="-122"/>
            </a:endParaRPr>
          </a:p>
          <a:p>
            <a:pPr algn="ctr"/>
            <a:r>
              <a:rPr lang="en-US" altLang="zh-CN" dirty="0" smtClean="0">
                <a:latin typeface="仿宋" pitchFamily="49" charset="-122"/>
                <a:ea typeface="仿宋" pitchFamily="49" charset="-122"/>
              </a:rPr>
              <a:t>ON</a:t>
            </a:r>
            <a:r>
              <a:rPr lang="zh-CN" altLang="en-US" dirty="0" smtClean="0">
                <a:latin typeface="仿宋" pitchFamily="49" charset="-122"/>
                <a:ea typeface="仿宋" pitchFamily="49" charset="-122"/>
              </a:rPr>
              <a:t>（有）</a:t>
            </a:r>
            <a:r>
              <a:rPr lang="en-US" altLang="zh-CN" dirty="0" smtClean="0">
                <a:latin typeface="仿宋" pitchFamily="49" charset="-122"/>
                <a:ea typeface="仿宋" pitchFamily="49" charset="-122"/>
              </a:rPr>
              <a:t>OFF</a:t>
            </a:r>
            <a:r>
              <a:rPr lang="zh-CN" altLang="en-US" dirty="0" smtClean="0">
                <a:latin typeface="仿宋" pitchFamily="49" charset="-122"/>
                <a:ea typeface="仿宋" pitchFamily="49" charset="-122"/>
              </a:rPr>
              <a:t>（无）信号</a:t>
            </a:r>
            <a:endParaRPr lang="en-US" altLang="zh-CN" dirty="0" smtClean="0">
              <a:latin typeface="仿宋" pitchFamily="49" charset="-122"/>
              <a:ea typeface="仿宋" pitchFamily="49" charset="-122"/>
            </a:endParaRPr>
          </a:p>
        </p:txBody>
      </p:sp>
      <p:cxnSp>
        <p:nvCxnSpPr>
          <p:cNvPr id="17" name="直接箭头连接符 16"/>
          <p:cNvCxnSpPr>
            <a:endCxn id="4" idx="0"/>
          </p:cNvCxnSpPr>
          <p:nvPr/>
        </p:nvCxnSpPr>
        <p:spPr>
          <a:xfrm>
            <a:off x="1871595" y="1463012"/>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2" name="直接箭头连接符 21"/>
          <p:cNvCxnSpPr/>
          <p:nvPr/>
        </p:nvCxnSpPr>
        <p:spPr>
          <a:xfrm>
            <a:off x="8366770" y="2204864"/>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直接箭头连接符 22"/>
          <p:cNvCxnSpPr>
            <a:endCxn id="10" idx="0"/>
          </p:cNvCxnSpPr>
          <p:nvPr/>
        </p:nvCxnSpPr>
        <p:spPr>
          <a:xfrm>
            <a:off x="1834115" y="4941168"/>
            <a:ext cx="1" cy="50579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直接箭头连接符 23"/>
          <p:cNvCxnSpPr/>
          <p:nvPr/>
        </p:nvCxnSpPr>
        <p:spPr>
          <a:xfrm>
            <a:off x="1868788" y="3789040"/>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5" name="直接箭头连接符 24"/>
          <p:cNvCxnSpPr/>
          <p:nvPr/>
        </p:nvCxnSpPr>
        <p:spPr>
          <a:xfrm>
            <a:off x="1871595" y="2613399"/>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直接箭头连接符 27"/>
          <p:cNvCxnSpPr>
            <a:endCxn id="15" idx="0"/>
          </p:cNvCxnSpPr>
          <p:nvPr/>
        </p:nvCxnSpPr>
        <p:spPr>
          <a:xfrm flipH="1">
            <a:off x="8366770" y="5037663"/>
            <a:ext cx="10052" cy="4093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9" name="直接箭头连接符 28"/>
          <p:cNvCxnSpPr>
            <a:endCxn id="14" idx="0"/>
          </p:cNvCxnSpPr>
          <p:nvPr/>
        </p:nvCxnSpPr>
        <p:spPr>
          <a:xfrm flipH="1">
            <a:off x="8366770" y="3895488"/>
            <a:ext cx="10052" cy="49584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直接箭头连接符 29"/>
          <p:cNvCxnSpPr>
            <a:endCxn id="13" idx="0"/>
          </p:cNvCxnSpPr>
          <p:nvPr/>
        </p:nvCxnSpPr>
        <p:spPr>
          <a:xfrm flipH="1">
            <a:off x="8366769" y="3140968"/>
            <a:ext cx="1904" cy="46340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5" name="直接箭头连接符 34"/>
          <p:cNvCxnSpPr>
            <a:endCxn id="7" idx="2"/>
          </p:cNvCxnSpPr>
          <p:nvPr/>
        </p:nvCxnSpPr>
        <p:spPr>
          <a:xfrm flipH="1" flipV="1">
            <a:off x="4910385" y="3789040"/>
            <a:ext cx="1904" cy="50579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8" name="直接箭头连接符 37"/>
          <p:cNvCxnSpPr/>
          <p:nvPr/>
        </p:nvCxnSpPr>
        <p:spPr>
          <a:xfrm flipH="1" flipV="1">
            <a:off x="4885018" y="4941168"/>
            <a:ext cx="1904" cy="505798"/>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9" name="直接箭头连接符 38"/>
          <p:cNvCxnSpPr>
            <a:endCxn id="8" idx="1"/>
          </p:cNvCxnSpPr>
          <p:nvPr/>
        </p:nvCxnSpPr>
        <p:spPr>
          <a:xfrm>
            <a:off x="2808128" y="5770130"/>
            <a:ext cx="1130150" cy="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1" name="TextBox 40"/>
          <p:cNvSpPr txBox="1"/>
          <p:nvPr/>
        </p:nvSpPr>
        <p:spPr>
          <a:xfrm>
            <a:off x="3218197" y="1081479"/>
            <a:ext cx="2537894" cy="1323439"/>
          </a:xfrm>
          <a:prstGeom prst="rect">
            <a:avLst/>
          </a:prstGeom>
          <a:noFill/>
          <a:ln>
            <a:solidFill>
              <a:schemeClr val="tx2">
                <a:lumMod val="60000"/>
                <a:lumOff val="40000"/>
              </a:schemeClr>
            </a:solidFill>
          </a:ln>
        </p:spPr>
        <p:txBody>
          <a:bodyPr wrap="square" rtlCol="0">
            <a:spAutoFit/>
          </a:bodyPr>
          <a:lstStyle/>
          <a:p>
            <a:r>
              <a:rPr lang="zh-CN" altLang="en-US" sz="1600" dirty="0" smtClean="0">
                <a:latin typeface="仿宋" pitchFamily="49" charset="-122"/>
                <a:ea typeface="仿宋" pitchFamily="49" charset="-122"/>
              </a:rPr>
              <a:t>同时按下“复位”合“回车”键，然后先释放“复位”键，当控制器闪烁显示“</a:t>
            </a:r>
            <a:r>
              <a:rPr lang="en-US" altLang="zh-CN" sz="1600" dirty="0" smtClean="0">
                <a:latin typeface="仿宋" pitchFamily="49" charset="-122"/>
                <a:ea typeface="仿宋" pitchFamily="49" charset="-122"/>
              </a:rPr>
              <a:t>1000</a:t>
            </a:r>
            <a:r>
              <a:rPr lang="zh-CN" altLang="en-US" sz="1600" dirty="0" smtClean="0">
                <a:latin typeface="仿宋" pitchFamily="49" charset="-122"/>
                <a:ea typeface="仿宋" pitchFamily="49" charset="-122"/>
              </a:rPr>
              <a:t>”后释放回车键，设置灯亮进入第一项设置</a:t>
            </a:r>
            <a:endParaRPr lang="zh-CN" altLang="en-US" sz="1600" dirty="0">
              <a:latin typeface="仿宋" pitchFamily="49" charset="-122"/>
              <a:ea typeface="仿宋" pitchFamily="49" charset="-122"/>
            </a:endParaRPr>
          </a:p>
        </p:txBody>
      </p:sp>
      <p:cxnSp>
        <p:nvCxnSpPr>
          <p:cNvPr id="43" name="直接连接符 42"/>
          <p:cNvCxnSpPr>
            <a:stCxn id="41" idx="1"/>
            <a:endCxn id="3" idx="2"/>
          </p:cNvCxnSpPr>
          <p:nvPr/>
        </p:nvCxnSpPr>
        <p:spPr>
          <a:xfrm flipH="1" flipV="1">
            <a:off x="1857138" y="1463012"/>
            <a:ext cx="1361059" cy="280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7" idx="3"/>
            <a:endCxn id="11" idx="1"/>
          </p:cNvCxnSpPr>
          <p:nvPr/>
        </p:nvCxnSpPr>
        <p:spPr>
          <a:xfrm flipV="1">
            <a:off x="5882492" y="1743199"/>
            <a:ext cx="1152129" cy="1445677"/>
          </a:xfrm>
          <a:prstGeom prst="bentConnector3">
            <a:avLst/>
          </a:prstGeom>
          <a:ln>
            <a:tailEnd type="arrow"/>
          </a:ln>
        </p:spPr>
        <p:style>
          <a:lnRef idx="2">
            <a:schemeClr val="accent6"/>
          </a:lnRef>
          <a:fillRef idx="0">
            <a:schemeClr val="accent6"/>
          </a:fillRef>
          <a:effectRef idx="1">
            <a:schemeClr val="accent6"/>
          </a:effectRef>
          <a:fontRef idx="minor">
            <a:schemeClr val="tx1"/>
          </a:fontRef>
        </p:style>
      </p:cxnSp>
      <p:sp>
        <p:nvSpPr>
          <p:cNvPr id="47" name="TextBox 46"/>
          <p:cNvSpPr txBox="1"/>
          <p:nvPr/>
        </p:nvSpPr>
        <p:spPr>
          <a:xfrm>
            <a:off x="10418997" y="2147079"/>
            <a:ext cx="1077603" cy="3046988"/>
          </a:xfrm>
          <a:prstGeom prst="rect">
            <a:avLst/>
          </a:prstGeom>
          <a:noFill/>
          <a:ln>
            <a:solidFill>
              <a:schemeClr val="tx2">
                <a:lumMod val="60000"/>
                <a:lumOff val="40000"/>
              </a:schemeClr>
            </a:solidFill>
          </a:ln>
        </p:spPr>
        <p:txBody>
          <a:bodyPr wrap="square" rtlCol="0">
            <a:spAutoFit/>
          </a:bodyPr>
          <a:lstStyle/>
          <a:p>
            <a:r>
              <a:rPr lang="zh-CN" altLang="en-US" sz="1600" dirty="0" smtClean="0">
                <a:latin typeface="仿宋" pitchFamily="49" charset="-122"/>
                <a:ea typeface="仿宋" pitchFamily="49" charset="-122"/>
              </a:rPr>
              <a:t>给控制器通电，用</a:t>
            </a:r>
            <a:r>
              <a:rPr lang="en-US" altLang="zh-CN" sz="1600" dirty="0" smtClean="0">
                <a:latin typeface="仿宋" pitchFamily="49" charset="-122"/>
                <a:ea typeface="仿宋" pitchFamily="49" charset="-122"/>
              </a:rPr>
              <a:t>2%</a:t>
            </a:r>
            <a:r>
              <a:rPr lang="zh-CN" altLang="en-US" sz="1600" dirty="0" smtClean="0">
                <a:latin typeface="仿宋" pitchFamily="49" charset="-122"/>
                <a:ea typeface="仿宋" pitchFamily="49" charset="-122"/>
              </a:rPr>
              <a:t>或更高精度的电压表测量常（备）用电</a:t>
            </a:r>
            <a:r>
              <a:rPr lang="en-US" altLang="zh-CN" sz="1600" dirty="0" smtClean="0">
                <a:latin typeface="仿宋" pitchFamily="49" charset="-122"/>
                <a:ea typeface="仿宋" pitchFamily="49" charset="-122"/>
              </a:rPr>
              <a:t>WN</a:t>
            </a:r>
            <a:r>
              <a:rPr lang="zh-CN" altLang="en-US" sz="1600" dirty="0" smtClean="0">
                <a:latin typeface="仿宋" pitchFamily="49" charset="-122"/>
                <a:ea typeface="仿宋" pitchFamily="49" charset="-122"/>
              </a:rPr>
              <a:t>相，通过上下键调整电压显示值与测量值一致</a:t>
            </a:r>
            <a:endParaRPr lang="zh-CN" altLang="en-US" sz="1600" dirty="0">
              <a:latin typeface="仿宋" pitchFamily="49" charset="-122"/>
              <a:ea typeface="仿宋" pitchFamily="49" charset="-122"/>
            </a:endParaRPr>
          </a:p>
        </p:txBody>
      </p:sp>
      <p:cxnSp>
        <p:nvCxnSpPr>
          <p:cNvPr id="50" name="直接连接符 49"/>
          <p:cNvCxnSpPr>
            <a:stCxn id="12" idx="3"/>
            <a:endCxn id="47" idx="1"/>
          </p:cNvCxnSpPr>
          <p:nvPr/>
        </p:nvCxnSpPr>
        <p:spPr>
          <a:xfrm>
            <a:off x="9698916" y="2956302"/>
            <a:ext cx="720081" cy="714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3" idx="3"/>
            <a:endCxn id="47" idx="1"/>
          </p:cNvCxnSpPr>
          <p:nvPr/>
        </p:nvCxnSpPr>
        <p:spPr>
          <a:xfrm flipV="1">
            <a:off x="9698916" y="3670573"/>
            <a:ext cx="720081" cy="118467"/>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847528" y="2732433"/>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4" name="TextBox 53"/>
          <p:cNvSpPr txBox="1"/>
          <p:nvPr/>
        </p:nvSpPr>
        <p:spPr>
          <a:xfrm>
            <a:off x="4871864" y="3914324"/>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5" name="TextBox 54"/>
          <p:cNvSpPr txBox="1"/>
          <p:nvPr/>
        </p:nvSpPr>
        <p:spPr>
          <a:xfrm>
            <a:off x="1798111" y="3914324"/>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6" name="TextBox 55"/>
          <p:cNvSpPr txBox="1"/>
          <p:nvPr/>
        </p:nvSpPr>
        <p:spPr>
          <a:xfrm>
            <a:off x="1798111" y="5055567"/>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7" name="TextBox 56"/>
          <p:cNvSpPr txBox="1"/>
          <p:nvPr/>
        </p:nvSpPr>
        <p:spPr>
          <a:xfrm>
            <a:off x="4871864" y="5055567"/>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8" name="TextBox 57"/>
          <p:cNvSpPr txBox="1"/>
          <p:nvPr/>
        </p:nvSpPr>
        <p:spPr>
          <a:xfrm>
            <a:off x="2849073" y="5862463"/>
            <a:ext cx="1086687" cy="646331"/>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9" name="TextBox 58"/>
          <p:cNvSpPr txBox="1"/>
          <p:nvPr/>
        </p:nvSpPr>
        <p:spPr>
          <a:xfrm>
            <a:off x="8366768" y="2320452"/>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60" name="TextBox 59"/>
          <p:cNvSpPr txBox="1"/>
          <p:nvPr/>
        </p:nvSpPr>
        <p:spPr>
          <a:xfrm>
            <a:off x="8366768" y="4053173"/>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61" name="TextBox 60"/>
          <p:cNvSpPr txBox="1"/>
          <p:nvPr/>
        </p:nvSpPr>
        <p:spPr>
          <a:xfrm>
            <a:off x="8366498" y="3234171"/>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62" name="TextBox 61"/>
          <p:cNvSpPr txBox="1"/>
          <p:nvPr/>
        </p:nvSpPr>
        <p:spPr>
          <a:xfrm>
            <a:off x="8366498" y="5103814"/>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64" name="TextBox 63"/>
          <p:cNvSpPr txBox="1"/>
          <p:nvPr/>
        </p:nvSpPr>
        <p:spPr>
          <a:xfrm>
            <a:off x="6014700" y="1225495"/>
            <a:ext cx="369332" cy="2059489"/>
          </a:xfrm>
          <a:prstGeom prst="rect">
            <a:avLst/>
          </a:prstGeom>
          <a:noFill/>
        </p:spPr>
        <p:txBody>
          <a:bodyPr vert="eaVert" wrap="square" rtlCol="0">
            <a:spAutoFit/>
          </a:bodyPr>
          <a:lstStyle/>
          <a:p>
            <a:r>
              <a:rPr lang="zh-CN" altLang="en-US" sz="1200" dirty="0">
                <a:latin typeface="仿宋" pitchFamily="49" charset="-122"/>
                <a:ea typeface="仿宋" pitchFamily="49" charset="-122"/>
              </a:rPr>
              <a:t>回车储存，进入下一项设置</a:t>
            </a:r>
          </a:p>
        </p:txBody>
      </p:sp>
      <p:sp>
        <p:nvSpPr>
          <p:cNvPr id="66" name="TextBox 6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WATSNB-400/250-4CBR</a:t>
            </a:r>
            <a:endParaRPr lang="zh-CN" altLang="en-US" sz="2400" b="1" dirty="0">
              <a:solidFill>
                <a:schemeClr val="accent1"/>
              </a:solidFill>
              <a:latin typeface="+mn-ea"/>
            </a:endParaRPr>
          </a:p>
        </p:txBody>
      </p:sp>
    </p:spTree>
    <p:extLst>
      <p:ext uri="{BB962C8B-B14F-4D97-AF65-F5344CB8AC3E}">
        <p14:creationId xmlns:p14="http://schemas.microsoft.com/office/powerpoint/2010/main" val="382200063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86</a:t>
            </a:fld>
            <a:endParaRPr lang="zh-CN" altLang="en-US" dirty="0"/>
          </a:p>
        </p:txBody>
      </p:sp>
      <p:sp>
        <p:nvSpPr>
          <p:cNvPr id="3" name="TextBox 2"/>
          <p:cNvSpPr txBox="1"/>
          <p:nvPr/>
        </p:nvSpPr>
        <p:spPr>
          <a:xfrm>
            <a:off x="990965" y="1318958"/>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dirty="0" smtClean="0">
                <a:latin typeface="仿宋" pitchFamily="49" charset="-122"/>
                <a:ea typeface="仿宋" pitchFamily="49" charset="-122"/>
              </a:rPr>
              <a:t>电压值显示</a:t>
            </a:r>
            <a:endParaRPr lang="en-US" altLang="zh-CN" dirty="0" smtClean="0">
              <a:latin typeface="仿宋" pitchFamily="49" charset="-122"/>
              <a:ea typeface="仿宋" pitchFamily="49" charset="-122"/>
            </a:endParaRPr>
          </a:p>
        </p:txBody>
      </p:sp>
      <p:sp>
        <p:nvSpPr>
          <p:cNvPr id="4" name="TextBox 3"/>
          <p:cNvSpPr txBox="1"/>
          <p:nvPr/>
        </p:nvSpPr>
        <p:spPr>
          <a:xfrm>
            <a:off x="990965" y="2375474"/>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1 000</a:t>
            </a:r>
          </a:p>
        </p:txBody>
      </p:sp>
      <p:sp>
        <p:nvSpPr>
          <p:cNvPr id="5" name="TextBox 4"/>
          <p:cNvSpPr txBox="1"/>
          <p:nvPr/>
        </p:nvSpPr>
        <p:spPr>
          <a:xfrm>
            <a:off x="983432" y="3388447"/>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2 000</a:t>
            </a:r>
          </a:p>
        </p:txBody>
      </p:sp>
      <p:sp>
        <p:nvSpPr>
          <p:cNvPr id="6" name="TextBox 5"/>
          <p:cNvSpPr txBox="1"/>
          <p:nvPr/>
        </p:nvSpPr>
        <p:spPr>
          <a:xfrm>
            <a:off x="990965" y="4387494"/>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3 250</a:t>
            </a:r>
          </a:p>
        </p:txBody>
      </p:sp>
      <p:sp>
        <p:nvSpPr>
          <p:cNvPr id="7" name="TextBox 6"/>
          <p:cNvSpPr txBox="1"/>
          <p:nvPr/>
        </p:nvSpPr>
        <p:spPr>
          <a:xfrm>
            <a:off x="990965" y="5454553"/>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4 180</a:t>
            </a:r>
          </a:p>
        </p:txBody>
      </p:sp>
      <p:sp>
        <p:nvSpPr>
          <p:cNvPr id="8" name="TextBox 7"/>
          <p:cNvSpPr txBox="1"/>
          <p:nvPr/>
        </p:nvSpPr>
        <p:spPr>
          <a:xfrm>
            <a:off x="4159318" y="5461818"/>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5 250</a:t>
            </a:r>
          </a:p>
        </p:txBody>
      </p:sp>
      <p:sp>
        <p:nvSpPr>
          <p:cNvPr id="9" name="TextBox 8"/>
          <p:cNvSpPr txBox="1"/>
          <p:nvPr/>
        </p:nvSpPr>
        <p:spPr>
          <a:xfrm>
            <a:off x="4159318" y="4387494"/>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6 180</a:t>
            </a:r>
          </a:p>
        </p:txBody>
      </p:sp>
      <p:sp>
        <p:nvSpPr>
          <p:cNvPr id="10" name="TextBox 9"/>
          <p:cNvSpPr txBox="1"/>
          <p:nvPr/>
        </p:nvSpPr>
        <p:spPr>
          <a:xfrm>
            <a:off x="4159318" y="3388447"/>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7-AA</a:t>
            </a:r>
          </a:p>
        </p:txBody>
      </p:sp>
      <p:sp>
        <p:nvSpPr>
          <p:cNvPr id="11" name="TextBox 10"/>
          <p:cNvSpPr txBox="1"/>
          <p:nvPr/>
        </p:nvSpPr>
        <p:spPr>
          <a:xfrm>
            <a:off x="4159318" y="2375474"/>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8-UU</a:t>
            </a:r>
          </a:p>
        </p:txBody>
      </p:sp>
      <p:sp>
        <p:nvSpPr>
          <p:cNvPr id="12" name="TextBox 11"/>
          <p:cNvSpPr txBox="1"/>
          <p:nvPr/>
        </p:nvSpPr>
        <p:spPr>
          <a:xfrm>
            <a:off x="7255662" y="2375474"/>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9 220</a:t>
            </a:r>
          </a:p>
        </p:txBody>
      </p:sp>
      <p:sp>
        <p:nvSpPr>
          <p:cNvPr id="13" name="TextBox 12"/>
          <p:cNvSpPr txBox="1"/>
          <p:nvPr/>
        </p:nvSpPr>
        <p:spPr>
          <a:xfrm>
            <a:off x="7255661" y="3388447"/>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A 220</a:t>
            </a:r>
          </a:p>
        </p:txBody>
      </p:sp>
      <p:sp>
        <p:nvSpPr>
          <p:cNvPr id="14" name="TextBox 13"/>
          <p:cNvSpPr txBox="1"/>
          <p:nvPr/>
        </p:nvSpPr>
        <p:spPr>
          <a:xfrm>
            <a:off x="7253003" y="4387494"/>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B 045</a:t>
            </a:r>
          </a:p>
        </p:txBody>
      </p:sp>
      <p:sp>
        <p:nvSpPr>
          <p:cNvPr id="15" name="TextBox 14"/>
          <p:cNvSpPr txBox="1"/>
          <p:nvPr/>
        </p:nvSpPr>
        <p:spPr>
          <a:xfrm>
            <a:off x="7217936" y="5454553"/>
            <a:ext cx="1944215"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altLang="zh-CN" dirty="0" smtClean="0">
                <a:latin typeface="仿宋" pitchFamily="49" charset="-122"/>
                <a:ea typeface="仿宋" pitchFamily="49" charset="-122"/>
              </a:rPr>
              <a:t>C OF</a:t>
            </a:r>
          </a:p>
        </p:txBody>
      </p:sp>
      <p:sp>
        <p:nvSpPr>
          <p:cNvPr id="17" name="TextBox 16"/>
          <p:cNvSpPr txBox="1"/>
          <p:nvPr/>
        </p:nvSpPr>
        <p:spPr>
          <a:xfrm>
            <a:off x="4006493" y="1318958"/>
            <a:ext cx="4977360" cy="830997"/>
          </a:xfrm>
          <a:prstGeom prst="rect">
            <a:avLst/>
          </a:prstGeom>
          <a:noFill/>
          <a:ln>
            <a:solidFill>
              <a:schemeClr val="tx2">
                <a:lumMod val="60000"/>
                <a:lumOff val="40000"/>
              </a:schemeClr>
            </a:solidFill>
          </a:ln>
        </p:spPr>
        <p:txBody>
          <a:bodyPr wrap="square" rtlCol="0">
            <a:spAutoFit/>
          </a:bodyPr>
          <a:lstStyle/>
          <a:p>
            <a:r>
              <a:rPr lang="zh-CN" altLang="en-US" sz="1600" dirty="0" smtClean="0">
                <a:latin typeface="仿宋" pitchFamily="49" charset="-122"/>
                <a:ea typeface="仿宋" pitchFamily="49" charset="-122"/>
              </a:rPr>
              <a:t>同时按下“复位”合“回车”键，然后先释放“复位”键，当控制器闪烁显示“</a:t>
            </a:r>
            <a:r>
              <a:rPr lang="en-US" altLang="zh-CN" sz="1600" dirty="0" smtClean="0">
                <a:latin typeface="仿宋" pitchFamily="49" charset="-122"/>
                <a:ea typeface="仿宋" pitchFamily="49" charset="-122"/>
              </a:rPr>
              <a:t>1000</a:t>
            </a:r>
            <a:r>
              <a:rPr lang="zh-CN" altLang="en-US" sz="1600" dirty="0" smtClean="0">
                <a:latin typeface="仿宋" pitchFamily="49" charset="-122"/>
                <a:ea typeface="仿宋" pitchFamily="49" charset="-122"/>
              </a:rPr>
              <a:t>”后释放回车键，设置灯亮进入第一项设置</a:t>
            </a:r>
            <a:endParaRPr lang="zh-CN" altLang="en-US" sz="1600" dirty="0">
              <a:latin typeface="仿宋" pitchFamily="49" charset="-122"/>
              <a:ea typeface="仿宋" pitchFamily="49" charset="-122"/>
            </a:endParaRPr>
          </a:p>
        </p:txBody>
      </p:sp>
      <p:cxnSp>
        <p:nvCxnSpPr>
          <p:cNvPr id="18" name="直接连接符 17"/>
          <p:cNvCxnSpPr>
            <a:stCxn id="17" idx="1"/>
            <a:endCxn id="3" idx="2"/>
          </p:cNvCxnSpPr>
          <p:nvPr/>
        </p:nvCxnSpPr>
        <p:spPr>
          <a:xfrm flipH="1" flipV="1">
            <a:off x="1963073" y="1688290"/>
            <a:ext cx="2043420" cy="461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5131425" y="2852936"/>
            <a:ext cx="0" cy="53551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0" name="直接箭头连接符 19"/>
          <p:cNvCxnSpPr>
            <a:endCxn id="4" idx="0"/>
          </p:cNvCxnSpPr>
          <p:nvPr/>
        </p:nvCxnSpPr>
        <p:spPr>
          <a:xfrm>
            <a:off x="1963072" y="1700492"/>
            <a:ext cx="1" cy="67498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1" name="直接箭头连接符 20"/>
          <p:cNvCxnSpPr/>
          <p:nvPr/>
        </p:nvCxnSpPr>
        <p:spPr>
          <a:xfrm>
            <a:off x="8190043" y="4756825"/>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2" name="直接箭头连接符 21"/>
          <p:cNvCxnSpPr/>
          <p:nvPr/>
        </p:nvCxnSpPr>
        <p:spPr>
          <a:xfrm>
            <a:off x="8190735" y="3757779"/>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3" name="直接箭头连接符 22"/>
          <p:cNvCxnSpPr/>
          <p:nvPr/>
        </p:nvCxnSpPr>
        <p:spPr>
          <a:xfrm>
            <a:off x="8190043" y="2752581"/>
            <a:ext cx="0" cy="527569"/>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4" name="直接箭头连接符 23"/>
          <p:cNvCxnSpPr>
            <a:endCxn id="5" idx="0"/>
          </p:cNvCxnSpPr>
          <p:nvPr/>
        </p:nvCxnSpPr>
        <p:spPr>
          <a:xfrm flipH="1">
            <a:off x="1955540" y="2752581"/>
            <a:ext cx="7532" cy="635866"/>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5" name="直接箭头连接符 24"/>
          <p:cNvCxnSpPr>
            <a:endCxn id="6" idx="0"/>
          </p:cNvCxnSpPr>
          <p:nvPr/>
        </p:nvCxnSpPr>
        <p:spPr>
          <a:xfrm>
            <a:off x="1955539" y="3757779"/>
            <a:ext cx="7534" cy="62971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6" name="直接箭头连接符 25"/>
          <p:cNvCxnSpPr>
            <a:endCxn id="7" idx="0"/>
          </p:cNvCxnSpPr>
          <p:nvPr/>
        </p:nvCxnSpPr>
        <p:spPr>
          <a:xfrm>
            <a:off x="1963072" y="4756826"/>
            <a:ext cx="1" cy="69772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8" name="直接箭头连接符 27"/>
          <p:cNvCxnSpPr/>
          <p:nvPr/>
        </p:nvCxnSpPr>
        <p:spPr>
          <a:xfrm flipV="1">
            <a:off x="5133396" y="3851983"/>
            <a:ext cx="0" cy="53551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9" name="直接箭头连接符 28"/>
          <p:cNvCxnSpPr/>
          <p:nvPr/>
        </p:nvCxnSpPr>
        <p:spPr>
          <a:xfrm flipV="1">
            <a:off x="5126139" y="4926307"/>
            <a:ext cx="0" cy="535511"/>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30" name="直接箭头连接符 29"/>
          <p:cNvCxnSpPr/>
          <p:nvPr/>
        </p:nvCxnSpPr>
        <p:spPr>
          <a:xfrm flipV="1">
            <a:off x="2935181" y="5639218"/>
            <a:ext cx="999734" cy="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3" name="TextBox 32"/>
          <p:cNvSpPr txBox="1"/>
          <p:nvPr/>
        </p:nvSpPr>
        <p:spPr>
          <a:xfrm>
            <a:off x="10346989" y="1844824"/>
            <a:ext cx="1077603" cy="3046988"/>
          </a:xfrm>
          <a:prstGeom prst="rect">
            <a:avLst/>
          </a:prstGeom>
          <a:noFill/>
          <a:ln>
            <a:solidFill>
              <a:schemeClr val="tx2">
                <a:lumMod val="60000"/>
                <a:lumOff val="40000"/>
              </a:schemeClr>
            </a:solidFill>
          </a:ln>
        </p:spPr>
        <p:txBody>
          <a:bodyPr wrap="square" rtlCol="0">
            <a:spAutoFit/>
          </a:bodyPr>
          <a:lstStyle/>
          <a:p>
            <a:r>
              <a:rPr lang="zh-CN" altLang="en-US" sz="1600" dirty="0" smtClean="0">
                <a:latin typeface="仿宋" pitchFamily="49" charset="-122"/>
                <a:ea typeface="仿宋" pitchFamily="49" charset="-122"/>
              </a:rPr>
              <a:t>给控制器通电，用</a:t>
            </a:r>
            <a:r>
              <a:rPr lang="en-US" altLang="zh-CN" sz="1600" dirty="0" smtClean="0">
                <a:latin typeface="仿宋" pitchFamily="49" charset="-122"/>
                <a:ea typeface="仿宋" pitchFamily="49" charset="-122"/>
              </a:rPr>
              <a:t>2%</a:t>
            </a:r>
            <a:r>
              <a:rPr lang="zh-CN" altLang="en-US" sz="1600" dirty="0" smtClean="0">
                <a:latin typeface="仿宋" pitchFamily="49" charset="-122"/>
                <a:ea typeface="仿宋" pitchFamily="49" charset="-122"/>
              </a:rPr>
              <a:t>或更高精度的电压表测量常（备）用电</a:t>
            </a:r>
            <a:r>
              <a:rPr lang="en-US" altLang="zh-CN" sz="1600" dirty="0" smtClean="0">
                <a:latin typeface="仿宋" pitchFamily="49" charset="-122"/>
                <a:ea typeface="仿宋" pitchFamily="49" charset="-122"/>
              </a:rPr>
              <a:t>WN</a:t>
            </a:r>
            <a:r>
              <a:rPr lang="zh-CN" altLang="en-US" sz="1600" dirty="0" smtClean="0">
                <a:latin typeface="仿宋" pitchFamily="49" charset="-122"/>
                <a:ea typeface="仿宋" pitchFamily="49" charset="-122"/>
              </a:rPr>
              <a:t>相，通过上下键调整电压显示值与测量值一致</a:t>
            </a:r>
            <a:endParaRPr lang="zh-CN" altLang="en-US" sz="1600" dirty="0">
              <a:latin typeface="仿宋" pitchFamily="49" charset="-122"/>
              <a:ea typeface="仿宋" pitchFamily="49" charset="-122"/>
            </a:endParaRPr>
          </a:p>
        </p:txBody>
      </p:sp>
      <p:cxnSp>
        <p:nvCxnSpPr>
          <p:cNvPr id="34" name="直接连接符 33"/>
          <p:cNvCxnSpPr>
            <a:stCxn id="12" idx="3"/>
            <a:endCxn id="33" idx="1"/>
          </p:cNvCxnSpPr>
          <p:nvPr/>
        </p:nvCxnSpPr>
        <p:spPr>
          <a:xfrm>
            <a:off x="9199877" y="2560140"/>
            <a:ext cx="1147112" cy="808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13" idx="3"/>
            <a:endCxn id="33" idx="1"/>
          </p:cNvCxnSpPr>
          <p:nvPr/>
        </p:nvCxnSpPr>
        <p:spPr>
          <a:xfrm flipV="1">
            <a:off x="9199876" y="3368318"/>
            <a:ext cx="1147113" cy="204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2" idx="1"/>
          </p:cNvCxnSpPr>
          <p:nvPr/>
        </p:nvCxnSpPr>
        <p:spPr>
          <a:xfrm>
            <a:off x="6103533" y="2546046"/>
            <a:ext cx="1152129" cy="1409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4" name="TextBox 43"/>
          <p:cNvSpPr txBox="1"/>
          <p:nvPr/>
        </p:nvSpPr>
        <p:spPr>
          <a:xfrm>
            <a:off x="1902330" y="2863345"/>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45" name="TextBox 44"/>
          <p:cNvSpPr txBox="1"/>
          <p:nvPr/>
        </p:nvSpPr>
        <p:spPr>
          <a:xfrm>
            <a:off x="1918691" y="4900266"/>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46" name="TextBox 45"/>
          <p:cNvSpPr txBox="1"/>
          <p:nvPr/>
        </p:nvSpPr>
        <p:spPr>
          <a:xfrm>
            <a:off x="1918691" y="3883063"/>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47" name="TextBox 46"/>
          <p:cNvSpPr txBox="1"/>
          <p:nvPr/>
        </p:nvSpPr>
        <p:spPr>
          <a:xfrm>
            <a:off x="8177262" y="3883063"/>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48" name="TextBox 47"/>
          <p:cNvSpPr txBox="1"/>
          <p:nvPr/>
        </p:nvSpPr>
        <p:spPr>
          <a:xfrm>
            <a:off x="8154039" y="2864651"/>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49" name="TextBox 48"/>
          <p:cNvSpPr txBox="1"/>
          <p:nvPr/>
        </p:nvSpPr>
        <p:spPr>
          <a:xfrm>
            <a:off x="5069344" y="3003151"/>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0" name="TextBox 49"/>
          <p:cNvSpPr txBox="1"/>
          <p:nvPr/>
        </p:nvSpPr>
        <p:spPr>
          <a:xfrm>
            <a:off x="5095421" y="3981238"/>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1" name="TextBox 50"/>
          <p:cNvSpPr txBox="1"/>
          <p:nvPr/>
        </p:nvSpPr>
        <p:spPr>
          <a:xfrm>
            <a:off x="8189106" y="4917063"/>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2" name="TextBox 51"/>
          <p:cNvSpPr txBox="1"/>
          <p:nvPr/>
        </p:nvSpPr>
        <p:spPr>
          <a:xfrm>
            <a:off x="6067528" y="2521748"/>
            <a:ext cx="1224137" cy="461665"/>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3" name="TextBox 52"/>
          <p:cNvSpPr txBox="1"/>
          <p:nvPr/>
        </p:nvSpPr>
        <p:spPr>
          <a:xfrm>
            <a:off x="2935181" y="5775647"/>
            <a:ext cx="1224136" cy="461665"/>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4" name="TextBox 53"/>
          <p:cNvSpPr txBox="1"/>
          <p:nvPr/>
        </p:nvSpPr>
        <p:spPr>
          <a:xfrm>
            <a:off x="5095421" y="5020609"/>
            <a:ext cx="2016224" cy="276999"/>
          </a:xfrm>
          <a:prstGeom prst="rect">
            <a:avLst/>
          </a:prstGeom>
          <a:noFill/>
        </p:spPr>
        <p:txBody>
          <a:bodyPr wrap="square" rtlCol="0">
            <a:spAutoFit/>
          </a:bodyPr>
          <a:lstStyle/>
          <a:p>
            <a:r>
              <a:rPr lang="zh-CN" altLang="en-US" sz="1200" dirty="0" smtClean="0">
                <a:latin typeface="仿宋" pitchFamily="49" charset="-122"/>
                <a:ea typeface="仿宋" pitchFamily="49" charset="-122"/>
              </a:rPr>
              <a:t>回车储存，进入下一项设置</a:t>
            </a:r>
            <a:endParaRPr lang="zh-CN" altLang="en-US" sz="1200" dirty="0">
              <a:latin typeface="仿宋" pitchFamily="49" charset="-122"/>
              <a:ea typeface="仿宋" pitchFamily="49" charset="-122"/>
            </a:endParaRPr>
          </a:p>
        </p:txBody>
      </p:sp>
      <p:sp>
        <p:nvSpPr>
          <p:cNvPr id="57" name="TextBox 56"/>
          <p:cNvSpPr txBox="1"/>
          <p:nvPr/>
        </p:nvSpPr>
        <p:spPr>
          <a:xfrm>
            <a:off x="9584952" y="5346831"/>
            <a:ext cx="2371240" cy="954107"/>
          </a:xfrm>
          <a:prstGeom prst="rect">
            <a:avLst/>
          </a:prstGeom>
          <a:noFill/>
        </p:spPr>
        <p:txBody>
          <a:bodyPr wrap="square" rtlCol="0">
            <a:spAutoFit/>
          </a:bodyPr>
          <a:lstStyle/>
          <a:p>
            <a:r>
              <a:rPr lang="zh-CN" altLang="en-US" sz="1400" dirty="0" smtClean="0">
                <a:solidFill>
                  <a:srgbClr val="FF0000"/>
                </a:solidFill>
                <a:latin typeface="仿宋" pitchFamily="49" charset="-122"/>
                <a:ea typeface="仿宋" pitchFamily="49" charset="-122"/>
              </a:rPr>
              <a:t>参数设置中间过程，如后面参数项无需修改设置，可在回车储存后，直接复位，恢复到运行状态。</a:t>
            </a:r>
            <a:endParaRPr lang="zh-CN" altLang="en-US" sz="1400" dirty="0">
              <a:solidFill>
                <a:srgbClr val="FF0000"/>
              </a:solidFill>
              <a:latin typeface="仿宋" pitchFamily="49" charset="-122"/>
              <a:ea typeface="仿宋" pitchFamily="49" charset="-122"/>
            </a:endParaRPr>
          </a:p>
        </p:txBody>
      </p:sp>
      <p:sp>
        <p:nvSpPr>
          <p:cNvPr id="59" name="TextBox 58"/>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WATSNB-400/250-4CBR</a:t>
            </a:r>
            <a:endParaRPr lang="zh-CN" altLang="en-US" sz="2400" b="1" dirty="0">
              <a:solidFill>
                <a:schemeClr val="accent1"/>
              </a:solidFill>
              <a:latin typeface="+mn-ea"/>
            </a:endParaRPr>
          </a:p>
        </p:txBody>
      </p:sp>
    </p:spTree>
    <p:extLst>
      <p:ext uri="{BB962C8B-B14F-4D97-AF65-F5344CB8AC3E}">
        <p14:creationId xmlns:p14="http://schemas.microsoft.com/office/powerpoint/2010/main" val="404038561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87</a:t>
            </a:fld>
            <a:endParaRPr lang="zh-CN" altLang="en-US" dirty="0"/>
          </a:p>
        </p:txBody>
      </p:sp>
      <p:cxnSp>
        <p:nvCxnSpPr>
          <p:cNvPr id="3" name="直接连接符 2"/>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9490" y="151972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025118" y="170148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15575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275494" y="1484784"/>
            <a:ext cx="7775575" cy="883964"/>
            <a:chOff x="3504874" y="1296309"/>
            <a:chExt cx="5182251" cy="1204499"/>
          </a:xfrm>
        </p:grpSpPr>
        <p:sp>
          <p:nvSpPr>
            <p:cNvPr id="9" name="矩形 8"/>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1" name="TextBox 10"/>
            <p:cNvSpPr txBox="1"/>
            <p:nvPr/>
          </p:nvSpPr>
          <p:spPr>
            <a:xfrm>
              <a:off x="3758792" y="1296309"/>
              <a:ext cx="564237" cy="120449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2" name="TextBox 42"/>
            <p:cNvSpPr txBox="1"/>
            <p:nvPr/>
          </p:nvSpPr>
          <p:spPr>
            <a:xfrm>
              <a:off x="5269496" y="1679655"/>
              <a:ext cx="3416854" cy="695962"/>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13" name="组合 12"/>
          <p:cNvGrpSpPr/>
          <p:nvPr/>
        </p:nvGrpSpPr>
        <p:grpSpPr>
          <a:xfrm>
            <a:off x="2275494" y="2192396"/>
            <a:ext cx="7783796" cy="857956"/>
            <a:chOff x="3504874" y="2440754"/>
            <a:chExt cx="5187731" cy="1222959"/>
          </a:xfrm>
        </p:grpSpPr>
        <p:sp>
          <p:nvSpPr>
            <p:cNvPr id="14" name="矩形 13"/>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6" name="TextBox 80"/>
            <p:cNvSpPr txBox="1"/>
            <p:nvPr/>
          </p:nvSpPr>
          <p:spPr>
            <a:xfrm>
              <a:off x="3744450" y="2440754"/>
              <a:ext cx="616706" cy="1222959"/>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7" name="TextBox 81"/>
            <p:cNvSpPr txBox="1"/>
            <p:nvPr/>
          </p:nvSpPr>
          <p:spPr>
            <a:xfrm>
              <a:off x="5274977" y="2796668"/>
              <a:ext cx="3417628" cy="482586"/>
            </a:xfrm>
            <a:prstGeom prst="rect">
              <a:avLst/>
            </a:prstGeom>
            <a:noFill/>
          </p:spPr>
          <p:txBody>
            <a:bodyPr wrap="square" rtlCol="0">
              <a:spAutoFit/>
            </a:bodyPr>
            <a:lstStyle/>
            <a:p>
              <a:r>
                <a:rPr lang="en-US" altLang="zh-CN" sz="1600" b="1" dirty="0">
                  <a:solidFill>
                    <a:schemeClr val="bg1"/>
                  </a:solidFill>
                  <a:latin typeface="+mn-ea"/>
                </a:rPr>
                <a:t>ABB </a:t>
              </a:r>
              <a:r>
                <a:rPr lang="en-US" altLang="zh-CN" sz="1600" b="1" dirty="0" smtClean="0">
                  <a:solidFill>
                    <a:schemeClr val="bg1"/>
                  </a:solidFill>
                  <a:latin typeface="+mn-ea"/>
                </a:rPr>
                <a:t>GS-SZ</a:t>
              </a:r>
              <a:r>
                <a:rPr lang="zh-CN" altLang="en-US" sz="1600" b="1" dirty="0" smtClean="0">
                  <a:solidFill>
                    <a:schemeClr val="bg1"/>
                  </a:solidFill>
                  <a:latin typeface="+mn-ea"/>
                </a:rPr>
                <a:t>开关柜操作</a:t>
              </a:r>
              <a:endParaRPr lang="zh-CN" altLang="en-US" sz="1600" b="1" dirty="0">
                <a:solidFill>
                  <a:schemeClr val="bg1"/>
                </a:solidFill>
                <a:latin typeface="+mn-ea"/>
              </a:endParaRPr>
            </a:p>
          </p:txBody>
        </p:sp>
      </p:grpSp>
      <p:grpSp>
        <p:nvGrpSpPr>
          <p:cNvPr id="18" name="组合 17"/>
          <p:cNvGrpSpPr/>
          <p:nvPr/>
        </p:nvGrpSpPr>
        <p:grpSpPr>
          <a:xfrm>
            <a:off x="2272318" y="2938490"/>
            <a:ext cx="7777589" cy="731338"/>
            <a:chOff x="3504874" y="3667198"/>
            <a:chExt cx="5183593" cy="1057946"/>
          </a:xfrm>
        </p:grpSpPr>
        <p:sp>
          <p:nvSpPr>
            <p:cNvPr id="19" name="矩形 18"/>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1" name="TextBox 89"/>
            <p:cNvSpPr txBox="1"/>
            <p:nvPr/>
          </p:nvSpPr>
          <p:spPr>
            <a:xfrm>
              <a:off x="3736212" y="3781444"/>
              <a:ext cx="616706" cy="845929"/>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2" name="TextBox 90"/>
            <p:cNvSpPr txBox="1"/>
            <p:nvPr/>
          </p:nvSpPr>
          <p:spPr>
            <a:xfrm>
              <a:off x="5271615" y="4014601"/>
              <a:ext cx="3416852" cy="466524"/>
            </a:xfrm>
            <a:prstGeom prst="rect">
              <a:avLst/>
            </a:prstGeom>
            <a:noFill/>
          </p:spPr>
          <p:txBody>
            <a:bodyPr wrap="square" rtlCol="0">
              <a:spAutoFit/>
            </a:bodyPr>
            <a:lstStyle/>
            <a:p>
              <a:r>
                <a:rPr lang="zh-CN" altLang="en-US" sz="1600" b="1" dirty="0">
                  <a:solidFill>
                    <a:schemeClr val="bg1"/>
                  </a:solidFill>
                  <a:latin typeface="+mn-ea"/>
                </a:rPr>
                <a:t>施耐</a:t>
              </a:r>
              <a:r>
                <a:rPr lang="zh-CN" altLang="en-US" sz="1600" b="1" dirty="0" smtClean="0">
                  <a:solidFill>
                    <a:schemeClr val="bg1"/>
                  </a:solidFill>
                  <a:latin typeface="+mn-ea"/>
                </a:rPr>
                <a:t>德 </a:t>
              </a:r>
              <a:r>
                <a:rPr lang="en-US" altLang="zh-CN" sz="1600" b="1" dirty="0" err="1" smtClean="0">
                  <a:solidFill>
                    <a:schemeClr val="bg1"/>
                  </a:solidFill>
                  <a:latin typeface="+mn-ea"/>
                </a:rPr>
                <a:t>Masterpact</a:t>
              </a:r>
              <a:r>
                <a:rPr lang="en-US" altLang="zh-CN" sz="1600" b="1" dirty="0" smtClean="0">
                  <a:solidFill>
                    <a:schemeClr val="bg1"/>
                  </a:solidFill>
                  <a:latin typeface="+mn-ea"/>
                </a:rPr>
                <a:t> MT</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3" name="组合 22"/>
          <p:cNvGrpSpPr/>
          <p:nvPr/>
        </p:nvGrpSpPr>
        <p:grpSpPr>
          <a:xfrm>
            <a:off x="2279939" y="3669828"/>
            <a:ext cx="7771130" cy="734622"/>
            <a:chOff x="3506990" y="3667198"/>
            <a:chExt cx="5179361" cy="1057946"/>
          </a:xfrm>
        </p:grpSpPr>
        <p:sp>
          <p:nvSpPr>
            <p:cNvPr id="24" name="矩形 23"/>
            <p:cNvSpPr/>
            <p:nvPr/>
          </p:nvSpPr>
          <p:spPr>
            <a:xfrm>
              <a:off x="5108150"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9"/>
            <p:cNvSpPr/>
            <p:nvPr/>
          </p:nvSpPr>
          <p:spPr>
            <a:xfrm>
              <a:off x="3506990"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6" name="TextBox 89"/>
            <p:cNvSpPr txBox="1"/>
            <p:nvPr/>
          </p:nvSpPr>
          <p:spPr>
            <a:xfrm>
              <a:off x="3736212" y="3790033"/>
              <a:ext cx="616706" cy="828751"/>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7" name="TextBox 90"/>
            <p:cNvSpPr txBox="1"/>
            <p:nvPr/>
          </p:nvSpPr>
          <p:spPr>
            <a:xfrm>
              <a:off x="5269499" y="4030369"/>
              <a:ext cx="3416852" cy="667515"/>
            </a:xfrm>
            <a:prstGeom prst="rect">
              <a:avLst/>
            </a:prstGeom>
            <a:noFill/>
          </p:spPr>
          <p:txBody>
            <a:bodyPr wrap="square" rtlCol="0">
              <a:spAutoFit/>
            </a:bodyPr>
            <a:lstStyle/>
            <a:p>
              <a:r>
                <a:rPr lang="zh-CN" altLang="en-US" sz="1600" b="1" dirty="0" smtClean="0">
                  <a:solidFill>
                    <a:schemeClr val="bg1"/>
                  </a:solidFill>
                  <a:latin typeface="+mn-ea"/>
                </a:rPr>
                <a:t>施耐德</a:t>
              </a:r>
              <a:r>
                <a:rPr lang="en-US" altLang="zh-CN" sz="1600" b="1" dirty="0" smtClean="0">
                  <a:solidFill>
                    <a:schemeClr val="bg1"/>
                  </a:solidFill>
                  <a:latin typeface="+mn-ea"/>
                </a:rPr>
                <a:t>Compact NSX</a:t>
              </a:r>
              <a:r>
                <a:rPr lang="zh-CN" altLang="en-US" sz="1600" b="1" dirty="0" smtClean="0">
                  <a:solidFill>
                    <a:schemeClr val="bg1"/>
                  </a:solidFill>
                  <a:latin typeface="+mn-ea"/>
                </a:rPr>
                <a:t>断路器</a:t>
              </a:r>
              <a:endParaRPr lang="zh-CN" altLang="en-US" sz="1600" b="1" dirty="0">
                <a:solidFill>
                  <a:schemeClr val="bg1"/>
                </a:solidFill>
                <a:latin typeface="+mn-ea"/>
              </a:endParaRPr>
            </a:p>
          </p:txBody>
        </p:sp>
      </p:grpSp>
      <p:grpSp>
        <p:nvGrpSpPr>
          <p:cNvPr id="28" name="组合 27"/>
          <p:cNvGrpSpPr/>
          <p:nvPr/>
        </p:nvGrpSpPr>
        <p:grpSpPr>
          <a:xfrm>
            <a:off x="2288398" y="4400452"/>
            <a:ext cx="7768042" cy="708853"/>
            <a:chOff x="3504874" y="3667198"/>
            <a:chExt cx="5177230" cy="1057946"/>
          </a:xfrm>
        </p:grpSpPr>
        <p:sp>
          <p:nvSpPr>
            <p:cNvPr id="29" name="矩形 28"/>
            <p:cNvSpPr/>
            <p:nvPr/>
          </p:nvSpPr>
          <p:spPr>
            <a:xfrm>
              <a:off x="5103975"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a:solidFill>
                    <a:schemeClr val="bg1"/>
                  </a:solidFill>
                  <a:latin typeface="+mn-ea"/>
                </a:rPr>
                <a:t>WATSNB-400/250-4CBR</a:t>
              </a:r>
              <a:endParaRPr lang="zh-CN" altLang="en-US" sz="1600" b="1" dirty="0">
                <a:solidFill>
                  <a:schemeClr val="bg1"/>
                </a:solidFill>
                <a:latin typeface="+mn-ea"/>
              </a:endParaRPr>
            </a:p>
          </p:txBody>
        </p:sp>
        <p:sp>
          <p:nvSpPr>
            <p:cNvPr id="30"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1"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grpSp>
      <p:grpSp>
        <p:nvGrpSpPr>
          <p:cNvPr id="32" name="组合 31"/>
          <p:cNvGrpSpPr/>
          <p:nvPr/>
        </p:nvGrpSpPr>
        <p:grpSpPr>
          <a:xfrm>
            <a:off x="2283715" y="5083494"/>
            <a:ext cx="7775575" cy="708853"/>
            <a:chOff x="3504874" y="3667198"/>
            <a:chExt cx="5182251" cy="1057946"/>
          </a:xfrm>
        </p:grpSpPr>
        <p:sp>
          <p:nvSpPr>
            <p:cNvPr id="33" name="矩形 32"/>
            <p:cNvSpPr/>
            <p:nvPr/>
          </p:nvSpPr>
          <p:spPr>
            <a:xfrm>
              <a:off x="5108996" y="3667198"/>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bg1"/>
                  </a:solidFill>
                  <a:latin typeface="+mn-ea"/>
                </a:rPr>
                <a:t>    施</a:t>
              </a:r>
              <a:r>
                <a:rPr lang="zh-CN" altLang="en-US" sz="1600" b="1" dirty="0">
                  <a:solidFill>
                    <a:schemeClr val="bg1"/>
                  </a:solidFill>
                  <a:latin typeface="+mn-ea"/>
                </a:rPr>
                <a:t>耐德</a:t>
              </a:r>
              <a:r>
                <a:rPr lang="en-US" altLang="zh-CN" sz="1600" b="1" dirty="0" smtClean="0">
                  <a:solidFill>
                    <a:schemeClr val="bg1"/>
                  </a:solidFill>
                  <a:latin typeface="+mn-ea"/>
                </a:rPr>
                <a:t>WATSNA32/4</a:t>
              </a:r>
              <a:endParaRPr lang="zh-CN" altLang="en-US" sz="1600" b="1" dirty="0">
                <a:solidFill>
                  <a:schemeClr val="bg1"/>
                </a:solidFill>
                <a:latin typeface="+mn-ea"/>
              </a:endParaRPr>
            </a:p>
          </p:txBody>
        </p:sp>
        <p:sp>
          <p:nvSpPr>
            <p:cNvPr id="3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TextBox 89"/>
            <p:cNvSpPr txBox="1"/>
            <p:nvPr/>
          </p:nvSpPr>
          <p:spPr>
            <a:xfrm>
              <a:off x="3736212" y="3768028"/>
              <a:ext cx="616706" cy="872762"/>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grpSp>
    </p:spTree>
    <p:extLst>
      <p:ext uri="{BB962C8B-B14F-4D97-AF65-F5344CB8AC3E}">
        <p14:creationId xmlns:p14="http://schemas.microsoft.com/office/powerpoint/2010/main" val="63618107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88</a:t>
            </a:fld>
            <a:endParaRPr lang="zh-CN" altLang="en-US" dirty="0"/>
          </a:p>
        </p:txBody>
      </p:sp>
      <p:pic>
        <p:nvPicPr>
          <p:cNvPr id="2050" name="Picture 2" descr="C:\Users\ADMINI~1\AppData\Local\Temp\WeChat Files\c8cfa6f7b04d80a899db98c29589845.jpg"/>
          <p:cNvPicPr>
            <a:picLocks noChangeAspect="1" noChangeArrowheads="1"/>
          </p:cNvPicPr>
          <p:nvPr/>
        </p:nvPicPr>
        <p:blipFill rotWithShape="1">
          <a:blip r:embed="rId3">
            <a:extLst>
              <a:ext uri="{28A0092B-C50C-407E-A947-70E740481C1C}">
                <a14:useLocalDpi xmlns:a14="http://schemas.microsoft.com/office/drawing/2010/main" val="0"/>
              </a:ext>
            </a:extLst>
          </a:blip>
          <a:srcRect l="1164" t="18581" b="27665"/>
          <a:stretch/>
        </p:blipFill>
        <p:spPr bwMode="auto">
          <a:xfrm>
            <a:off x="1127448" y="1634937"/>
            <a:ext cx="10062307" cy="41044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19736" y="4026550"/>
            <a:ext cx="1574769" cy="338554"/>
          </a:xfrm>
          <a:prstGeom prst="rect">
            <a:avLst/>
          </a:prstGeom>
          <a:noFill/>
        </p:spPr>
        <p:txBody>
          <a:bodyPr wrap="square" rtlCol="0">
            <a:spAutoFit/>
          </a:bodyPr>
          <a:lstStyle/>
          <a:p>
            <a:r>
              <a:rPr lang="zh-CN" altLang="en-US" sz="1600" b="1" dirty="0" smtClean="0">
                <a:solidFill>
                  <a:srgbClr val="FF0000"/>
                </a:solidFill>
                <a:latin typeface="仿宋" pitchFamily="49" charset="-122"/>
                <a:ea typeface="仿宋" pitchFamily="49" charset="-122"/>
              </a:rPr>
              <a:t>分合指示</a:t>
            </a:r>
            <a:endParaRPr lang="zh-CN" altLang="en-US" sz="1600" b="1" dirty="0">
              <a:solidFill>
                <a:srgbClr val="FF0000"/>
              </a:solidFill>
              <a:latin typeface="仿宋" pitchFamily="49" charset="-122"/>
              <a:ea typeface="仿宋" pitchFamily="49" charset="-122"/>
            </a:endParaRPr>
          </a:p>
        </p:txBody>
      </p:sp>
      <p:sp>
        <p:nvSpPr>
          <p:cNvPr id="5" name="TextBox 4"/>
          <p:cNvSpPr txBox="1"/>
          <p:nvPr/>
        </p:nvSpPr>
        <p:spPr>
          <a:xfrm>
            <a:off x="9986432" y="4026550"/>
            <a:ext cx="1294144" cy="338554"/>
          </a:xfrm>
          <a:prstGeom prst="rect">
            <a:avLst/>
          </a:prstGeom>
          <a:noFill/>
        </p:spPr>
        <p:txBody>
          <a:bodyPr wrap="square" rtlCol="0">
            <a:spAutoFit/>
          </a:bodyPr>
          <a:lstStyle/>
          <a:p>
            <a:pPr algn="ctr"/>
            <a:r>
              <a:rPr lang="zh-CN" altLang="en-US" sz="1600" b="1" dirty="0" smtClean="0">
                <a:solidFill>
                  <a:srgbClr val="FF0000"/>
                </a:solidFill>
                <a:latin typeface="仿宋" pitchFamily="49" charset="-122"/>
                <a:ea typeface="仿宋" pitchFamily="49" charset="-122"/>
              </a:rPr>
              <a:t>分合指示</a:t>
            </a:r>
            <a:endParaRPr lang="zh-CN" altLang="en-US" sz="1600" b="1" dirty="0">
              <a:solidFill>
                <a:srgbClr val="FF0000"/>
              </a:solidFill>
              <a:latin typeface="仿宋" pitchFamily="49" charset="-122"/>
              <a:ea typeface="仿宋" pitchFamily="49" charset="-122"/>
            </a:endParaRPr>
          </a:p>
        </p:txBody>
      </p:sp>
      <p:sp>
        <p:nvSpPr>
          <p:cNvPr id="6" name="流程图: 过程 5"/>
          <p:cNvSpPr/>
          <p:nvPr/>
        </p:nvSpPr>
        <p:spPr>
          <a:xfrm>
            <a:off x="3975956" y="3212976"/>
            <a:ext cx="495672" cy="575747"/>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p:nvSpPr>
        <p:spPr>
          <a:xfrm>
            <a:off x="10357239" y="3212975"/>
            <a:ext cx="495672" cy="575747"/>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p:nvSpPr>
        <p:spPr>
          <a:xfrm>
            <a:off x="5115626" y="5013176"/>
            <a:ext cx="4436757" cy="65420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681471" y="5909210"/>
            <a:ext cx="1574769" cy="400110"/>
          </a:xfrm>
          <a:prstGeom prst="rect">
            <a:avLst/>
          </a:prstGeom>
          <a:noFill/>
        </p:spPr>
        <p:txBody>
          <a:bodyPr wrap="square" rtlCol="0">
            <a:spAutoFit/>
          </a:bodyPr>
          <a:lstStyle/>
          <a:p>
            <a:r>
              <a:rPr lang="zh-CN" altLang="en-US" sz="2000" b="1" dirty="0" smtClean="0">
                <a:solidFill>
                  <a:srgbClr val="FF0000"/>
                </a:solidFill>
                <a:latin typeface="仿宋" pitchFamily="49" charset="-122"/>
                <a:ea typeface="仿宋" pitchFamily="49" charset="-122"/>
              </a:rPr>
              <a:t>操作手柄</a:t>
            </a:r>
            <a:endParaRPr lang="zh-CN" altLang="en-US" sz="2000" b="1" dirty="0">
              <a:solidFill>
                <a:srgbClr val="FF0000"/>
              </a:solidFill>
              <a:latin typeface="仿宋" pitchFamily="49" charset="-122"/>
              <a:ea typeface="仿宋" pitchFamily="49" charset="-122"/>
            </a:endParaRPr>
          </a:p>
        </p:txBody>
      </p:sp>
      <p:sp>
        <p:nvSpPr>
          <p:cNvPr id="10" name="流程图: 过程 9"/>
          <p:cNvSpPr/>
          <p:nvPr/>
        </p:nvSpPr>
        <p:spPr>
          <a:xfrm>
            <a:off x="6549300" y="2637229"/>
            <a:ext cx="2643043" cy="230393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4923071" y="3162295"/>
            <a:ext cx="1460961" cy="584775"/>
          </a:xfrm>
          <a:prstGeom prst="rect">
            <a:avLst/>
          </a:prstGeom>
          <a:noFill/>
        </p:spPr>
        <p:txBody>
          <a:bodyPr wrap="square" rtlCol="0">
            <a:spAutoFit/>
          </a:bodyPr>
          <a:lstStyle/>
          <a:p>
            <a:pPr algn="ctr"/>
            <a:r>
              <a:rPr lang="zh-CN" altLang="en-US" sz="1600" b="1" dirty="0" smtClean="0">
                <a:solidFill>
                  <a:srgbClr val="FF0000"/>
                </a:solidFill>
                <a:latin typeface="仿宋" pitchFamily="49" charset="-122"/>
                <a:ea typeface="仿宋" pitchFamily="49" charset="-122"/>
              </a:rPr>
              <a:t>转换开关及手柄操作插孔</a:t>
            </a:r>
            <a:endParaRPr lang="zh-CN" altLang="en-US" sz="1600" b="1" dirty="0">
              <a:solidFill>
                <a:srgbClr val="FF0000"/>
              </a:solidFill>
              <a:latin typeface="仿宋" pitchFamily="49" charset="-122"/>
              <a:ea typeface="仿宋" pitchFamily="49" charset="-122"/>
            </a:endParaRPr>
          </a:p>
        </p:txBody>
      </p:sp>
      <p:cxnSp>
        <p:nvCxnSpPr>
          <p:cNvPr id="12" name="直接箭头连接符 11"/>
          <p:cNvCxnSpPr/>
          <p:nvPr/>
        </p:nvCxnSpPr>
        <p:spPr>
          <a:xfrm>
            <a:off x="6137349" y="3763242"/>
            <a:ext cx="390699" cy="169814"/>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cxnSp>
        <p:nvCxnSpPr>
          <p:cNvPr id="17" name="直接箭头连接符 16"/>
          <p:cNvCxnSpPr/>
          <p:nvPr/>
        </p:nvCxnSpPr>
        <p:spPr>
          <a:xfrm flipV="1">
            <a:off x="4223792" y="3848149"/>
            <a:ext cx="0" cy="194757"/>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cxnSp>
        <p:nvCxnSpPr>
          <p:cNvPr id="19" name="直接箭头连接符 18"/>
          <p:cNvCxnSpPr/>
          <p:nvPr/>
        </p:nvCxnSpPr>
        <p:spPr>
          <a:xfrm flipV="1">
            <a:off x="10605075" y="3882315"/>
            <a:ext cx="0" cy="194757"/>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cxnSp>
        <p:nvCxnSpPr>
          <p:cNvPr id="20" name="直接箭头连接符 19"/>
          <p:cNvCxnSpPr/>
          <p:nvPr/>
        </p:nvCxnSpPr>
        <p:spPr>
          <a:xfrm flipV="1">
            <a:off x="7321879" y="5754523"/>
            <a:ext cx="0" cy="194757"/>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sp>
        <p:nvSpPr>
          <p:cNvPr id="21" name="流程图: 过程 20"/>
          <p:cNvSpPr/>
          <p:nvPr/>
        </p:nvSpPr>
        <p:spPr>
          <a:xfrm>
            <a:off x="1199456" y="2348878"/>
            <a:ext cx="2088232" cy="316835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p:cNvSpPr txBox="1"/>
          <p:nvPr/>
        </p:nvSpPr>
        <p:spPr>
          <a:xfrm>
            <a:off x="1723865" y="5909210"/>
            <a:ext cx="1039413" cy="400110"/>
          </a:xfrm>
          <a:prstGeom prst="rect">
            <a:avLst/>
          </a:prstGeom>
          <a:noFill/>
        </p:spPr>
        <p:txBody>
          <a:bodyPr wrap="square" rtlCol="0">
            <a:spAutoFit/>
          </a:bodyPr>
          <a:lstStyle/>
          <a:p>
            <a:pPr algn="ctr"/>
            <a:r>
              <a:rPr lang="zh-CN" altLang="en-US" sz="2000" b="1" dirty="0" smtClean="0">
                <a:solidFill>
                  <a:srgbClr val="FF0000"/>
                </a:solidFill>
                <a:latin typeface="仿宋" pitchFamily="49" charset="-122"/>
                <a:ea typeface="仿宋" pitchFamily="49" charset="-122"/>
              </a:rPr>
              <a:t>控制器</a:t>
            </a:r>
            <a:endParaRPr lang="zh-CN" altLang="en-US" sz="2000" b="1" dirty="0">
              <a:solidFill>
                <a:srgbClr val="FF0000"/>
              </a:solidFill>
              <a:latin typeface="仿宋" pitchFamily="49" charset="-122"/>
              <a:ea typeface="仿宋" pitchFamily="49" charset="-122"/>
            </a:endParaRPr>
          </a:p>
        </p:txBody>
      </p:sp>
      <p:cxnSp>
        <p:nvCxnSpPr>
          <p:cNvPr id="23" name="直接箭头连接符 22"/>
          <p:cNvCxnSpPr/>
          <p:nvPr/>
        </p:nvCxnSpPr>
        <p:spPr>
          <a:xfrm flipV="1">
            <a:off x="2243572" y="5754523"/>
            <a:ext cx="0" cy="194757"/>
          </a:xfrm>
          <a:prstGeom prst="straightConnector1">
            <a:avLst/>
          </a:prstGeom>
          <a:ln>
            <a:solidFill>
              <a:srgbClr val="FF0000"/>
            </a:solidFill>
            <a:tailEnd type="arrow"/>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WATSNB32/4</a:t>
            </a:r>
            <a:endParaRPr lang="zh-CN" altLang="en-US" sz="2400" b="1" dirty="0">
              <a:solidFill>
                <a:schemeClr val="accent1"/>
              </a:solidFill>
              <a:latin typeface="+mn-ea"/>
            </a:endParaRPr>
          </a:p>
        </p:txBody>
      </p:sp>
    </p:spTree>
    <p:extLst>
      <p:ext uri="{BB962C8B-B14F-4D97-AF65-F5344CB8AC3E}">
        <p14:creationId xmlns:p14="http://schemas.microsoft.com/office/powerpoint/2010/main" val="160647820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a:t>
            </a:fld>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544" y="1017848"/>
            <a:ext cx="8136904" cy="5363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en-US" altLang="zh-CN" sz="2400" b="1" dirty="0" smtClean="0">
                <a:solidFill>
                  <a:schemeClr val="accent1"/>
                </a:solidFill>
                <a:latin typeface="+mn-ea"/>
              </a:rPr>
              <a:t>ABB </a:t>
            </a:r>
            <a:r>
              <a:rPr lang="en-US" altLang="zh-CN" sz="2400" b="1" dirty="0">
                <a:solidFill>
                  <a:schemeClr val="accent1"/>
                </a:solidFill>
                <a:latin typeface="+mn-ea"/>
              </a:rPr>
              <a:t>GS-SZ</a:t>
            </a:r>
            <a:r>
              <a:rPr lang="zh-CN" altLang="en-US" sz="2400" b="1" dirty="0">
                <a:solidFill>
                  <a:schemeClr val="accent1"/>
                </a:solidFill>
                <a:latin typeface="+mn-ea"/>
              </a:rPr>
              <a:t>开关柜操作</a:t>
            </a:r>
          </a:p>
        </p:txBody>
      </p:sp>
    </p:spTree>
    <p:extLst>
      <p:ext uri="{BB962C8B-B14F-4D97-AF65-F5344CB8AC3E}">
        <p14:creationId xmlns:p14="http://schemas.microsoft.com/office/powerpoint/2010/main" val="223754920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89</a:t>
            </a:fld>
            <a:endParaRPr lang="zh-CN" altLang="en-US" dirty="0"/>
          </a:p>
        </p:txBody>
      </p:sp>
      <p:pic>
        <p:nvPicPr>
          <p:cNvPr id="3074" name="Picture 2" descr="C:\Users\ADMINI~1\AppData\Local\Temp\WeChat Files\fdb52c2d846eca31c5564b43fc8090f.jpg"/>
          <p:cNvPicPr>
            <a:picLocks noChangeAspect="1" noChangeArrowheads="1"/>
          </p:cNvPicPr>
          <p:nvPr/>
        </p:nvPicPr>
        <p:blipFill rotWithShape="1">
          <a:blip r:embed="rId2">
            <a:extLst>
              <a:ext uri="{28A0092B-C50C-407E-A947-70E740481C1C}">
                <a14:useLocalDpi xmlns:a14="http://schemas.microsoft.com/office/drawing/2010/main" val="0"/>
              </a:ext>
            </a:extLst>
          </a:blip>
          <a:srcRect l="17266" t="3174" r="18677" b="10053"/>
          <a:stretch/>
        </p:blipFill>
        <p:spPr bwMode="auto">
          <a:xfrm>
            <a:off x="4856246" y="1178988"/>
            <a:ext cx="2880320" cy="5202340"/>
          </a:xfrm>
          <a:prstGeom prst="rect">
            <a:avLst/>
          </a:prstGeom>
          <a:noFill/>
          <a:extLst>
            <a:ext uri="{909E8E84-426E-40DD-AFC4-6F175D3DCCD1}">
              <a14:hiddenFill xmlns:a14="http://schemas.microsoft.com/office/drawing/2010/main">
                <a:solidFill>
                  <a:srgbClr val="FFFFFF"/>
                </a:solidFill>
              </a14:hiddenFill>
            </a:ext>
          </a:extLst>
        </p:spPr>
      </p:pic>
      <p:sp>
        <p:nvSpPr>
          <p:cNvPr id="4" name="流程图: 过程 3"/>
          <p:cNvSpPr/>
          <p:nvPr/>
        </p:nvSpPr>
        <p:spPr>
          <a:xfrm>
            <a:off x="5122145" y="1323004"/>
            <a:ext cx="2492541" cy="654209"/>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4"/>
          <p:cNvSpPr/>
          <p:nvPr/>
        </p:nvSpPr>
        <p:spPr>
          <a:xfrm>
            <a:off x="5204292" y="2331116"/>
            <a:ext cx="2078094" cy="1296144"/>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过程 5"/>
          <p:cNvSpPr/>
          <p:nvPr/>
        </p:nvSpPr>
        <p:spPr>
          <a:xfrm>
            <a:off x="4978128" y="3651533"/>
            <a:ext cx="2636557" cy="911831"/>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p:nvSpPr>
        <p:spPr>
          <a:xfrm>
            <a:off x="5204293" y="4715764"/>
            <a:ext cx="2078094" cy="1359768"/>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23392" y="2242866"/>
            <a:ext cx="357153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zh-CN" altLang="en-US" dirty="0" smtClean="0">
                <a:latin typeface="仿宋" pitchFamily="49" charset="-122"/>
                <a:ea typeface="仿宋" pitchFamily="49" charset="-122"/>
              </a:rPr>
              <a:t>控制器保险</a:t>
            </a:r>
            <a:endParaRPr lang="zh-CN" altLang="en-US" dirty="0">
              <a:latin typeface="仿宋" pitchFamily="49" charset="-122"/>
              <a:ea typeface="仿宋" pitchFamily="49" charset="-122"/>
            </a:endParaRPr>
          </a:p>
        </p:txBody>
      </p:sp>
      <p:cxnSp>
        <p:nvCxnSpPr>
          <p:cNvPr id="9" name="直接箭头连接符 8"/>
          <p:cNvCxnSpPr>
            <a:stCxn id="8" idx="3"/>
            <a:endCxn id="4" idx="1"/>
          </p:cNvCxnSpPr>
          <p:nvPr/>
        </p:nvCxnSpPr>
        <p:spPr>
          <a:xfrm flipV="1">
            <a:off x="4194922" y="1650109"/>
            <a:ext cx="927223" cy="777423"/>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623392" y="3902532"/>
            <a:ext cx="3571530"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smtClean="0">
                <a:latin typeface="仿宋" pitchFamily="49" charset="-122"/>
                <a:ea typeface="仿宋" pitchFamily="49" charset="-122"/>
              </a:rPr>
              <a:t>控制器参数设置：</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工作状态：自投自复、互为备用、自投不自复</a:t>
            </a:r>
            <a:endParaRPr lang="en-US" altLang="zh-CN" dirty="0" smtClean="0">
              <a:latin typeface="仿宋" pitchFamily="49" charset="-122"/>
              <a:ea typeface="仿宋" pitchFamily="49" charset="-122"/>
            </a:endParaRPr>
          </a:p>
          <a:p>
            <a:r>
              <a:rPr lang="zh-CN" altLang="en-US" dirty="0" smtClean="0">
                <a:latin typeface="仿宋" pitchFamily="49" charset="-122"/>
                <a:ea typeface="仿宋" pitchFamily="49" charset="-122"/>
              </a:rPr>
              <a:t>转换延时：</a:t>
            </a:r>
            <a:r>
              <a:rPr lang="en-US" altLang="zh-CN" dirty="0" smtClean="0">
                <a:latin typeface="仿宋" pitchFamily="49" charset="-122"/>
                <a:ea typeface="仿宋" pitchFamily="49" charset="-122"/>
              </a:rPr>
              <a:t>0s</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5s</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15s</a:t>
            </a:r>
            <a:r>
              <a:rPr lang="zh-CN" altLang="en-US" dirty="0" smtClean="0">
                <a:latin typeface="仿宋" pitchFamily="49" charset="-122"/>
                <a:ea typeface="仿宋" pitchFamily="49" charset="-122"/>
              </a:rPr>
              <a:t>、</a:t>
            </a:r>
            <a:r>
              <a:rPr lang="en-US" altLang="zh-CN" dirty="0" smtClean="0">
                <a:latin typeface="仿宋" pitchFamily="49" charset="-122"/>
                <a:ea typeface="仿宋" pitchFamily="49" charset="-122"/>
              </a:rPr>
              <a:t>30s</a:t>
            </a:r>
          </a:p>
          <a:p>
            <a:r>
              <a:rPr lang="zh-CN" altLang="en-US" dirty="0">
                <a:latin typeface="仿宋" pitchFamily="49" charset="-122"/>
                <a:ea typeface="仿宋" pitchFamily="49" charset="-122"/>
              </a:rPr>
              <a:t>转换延时</a:t>
            </a:r>
            <a:r>
              <a:rPr lang="zh-CN" altLang="en-US" dirty="0" smtClean="0">
                <a:latin typeface="仿宋" pitchFamily="49" charset="-122"/>
                <a:ea typeface="仿宋" pitchFamily="49" charset="-122"/>
              </a:rPr>
              <a:t>：</a:t>
            </a:r>
            <a:r>
              <a:rPr lang="en-US" altLang="zh-CN" dirty="0">
                <a:latin typeface="仿宋" pitchFamily="49" charset="-122"/>
                <a:ea typeface="仿宋" pitchFamily="49" charset="-122"/>
              </a:rPr>
              <a:t>0s</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5s</a:t>
            </a:r>
            <a:r>
              <a:rPr lang="zh-CN" altLang="en-US" dirty="0">
                <a:latin typeface="仿宋" pitchFamily="49" charset="-122"/>
                <a:ea typeface="仿宋" pitchFamily="49" charset="-122"/>
              </a:rPr>
              <a:t>、</a:t>
            </a:r>
            <a:r>
              <a:rPr lang="en-US" altLang="zh-CN" dirty="0">
                <a:latin typeface="仿宋" pitchFamily="49" charset="-122"/>
                <a:ea typeface="仿宋" pitchFamily="49" charset="-122"/>
              </a:rPr>
              <a:t>15s</a:t>
            </a:r>
            <a:r>
              <a:rPr lang="zh-CN" altLang="en-US" dirty="0">
                <a:latin typeface="仿宋" pitchFamily="49" charset="-122"/>
                <a:ea typeface="仿宋" pitchFamily="49" charset="-122"/>
              </a:rPr>
              <a:t>、</a:t>
            </a:r>
            <a:r>
              <a:rPr lang="en-US" altLang="zh-CN" dirty="0" smtClean="0">
                <a:latin typeface="仿宋" pitchFamily="49" charset="-122"/>
                <a:ea typeface="仿宋" pitchFamily="49" charset="-122"/>
              </a:rPr>
              <a:t>30s</a:t>
            </a:r>
            <a:endParaRPr lang="en-US" altLang="zh-CN" dirty="0">
              <a:latin typeface="仿宋" pitchFamily="49" charset="-122"/>
              <a:ea typeface="仿宋" pitchFamily="49" charset="-122"/>
            </a:endParaRPr>
          </a:p>
        </p:txBody>
      </p:sp>
      <p:sp>
        <p:nvSpPr>
          <p:cNvPr id="12" name="TextBox 11"/>
          <p:cNvSpPr txBox="1"/>
          <p:nvPr/>
        </p:nvSpPr>
        <p:spPr>
          <a:xfrm>
            <a:off x="8061785" y="1923476"/>
            <a:ext cx="3672408"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仿宋" pitchFamily="49" charset="-122"/>
                <a:ea typeface="仿宋" pitchFamily="49" charset="-122"/>
              </a:rPr>
              <a:t>拨</a:t>
            </a:r>
            <a:r>
              <a:rPr lang="zh-CN" altLang="en-US" dirty="0" smtClean="0">
                <a:latin typeface="仿宋" pitchFamily="49" charset="-122"/>
                <a:ea typeface="仿宋" pitchFamily="49" charset="-122"/>
              </a:rPr>
              <a:t>码开关位置：</a:t>
            </a:r>
            <a:endParaRPr lang="en-US" altLang="zh-CN" dirty="0" smtClean="0">
              <a:latin typeface="仿宋" pitchFamily="49" charset="-122"/>
              <a:ea typeface="仿宋" pitchFamily="49" charset="-122"/>
            </a:endParaRPr>
          </a:p>
          <a:p>
            <a:r>
              <a:rPr lang="zh-CN" altLang="en-US" dirty="0">
                <a:latin typeface="仿宋" pitchFamily="49" charset="-122"/>
                <a:ea typeface="仿宋" pitchFamily="49" charset="-122"/>
              </a:rPr>
              <a:t>拨</a:t>
            </a:r>
            <a:r>
              <a:rPr lang="zh-CN" altLang="en-US" dirty="0" smtClean="0">
                <a:latin typeface="仿宋" pitchFamily="49" charset="-122"/>
                <a:ea typeface="仿宋" pitchFamily="49" charset="-122"/>
              </a:rPr>
              <a:t>码开关向上  ：表示为</a:t>
            </a:r>
            <a:r>
              <a:rPr lang="en-US" altLang="zh-CN" dirty="0" smtClean="0">
                <a:latin typeface="仿宋" pitchFamily="49" charset="-122"/>
                <a:ea typeface="仿宋" pitchFamily="49" charset="-122"/>
              </a:rPr>
              <a:t>ON</a:t>
            </a:r>
          </a:p>
          <a:p>
            <a:r>
              <a:rPr lang="zh-CN" altLang="en-US" dirty="0">
                <a:latin typeface="仿宋" pitchFamily="49" charset="-122"/>
                <a:ea typeface="仿宋" pitchFamily="49" charset="-122"/>
              </a:rPr>
              <a:t>拨码开关</a:t>
            </a:r>
            <a:r>
              <a:rPr lang="zh-CN" altLang="en-US" dirty="0" smtClean="0">
                <a:latin typeface="仿宋" pitchFamily="49" charset="-122"/>
                <a:ea typeface="仿宋" pitchFamily="49" charset="-122"/>
              </a:rPr>
              <a:t>向</a:t>
            </a:r>
            <a:r>
              <a:rPr lang="zh-CN" altLang="en-US" dirty="0">
                <a:latin typeface="仿宋" pitchFamily="49" charset="-122"/>
                <a:ea typeface="仿宋" pitchFamily="49" charset="-122"/>
              </a:rPr>
              <a:t>下</a:t>
            </a:r>
            <a:r>
              <a:rPr lang="zh-CN" altLang="en-US" dirty="0" smtClean="0">
                <a:latin typeface="仿宋" pitchFamily="49" charset="-122"/>
                <a:ea typeface="仿宋" pitchFamily="49" charset="-122"/>
              </a:rPr>
              <a:t>  ：</a:t>
            </a:r>
            <a:r>
              <a:rPr lang="zh-CN" altLang="en-US" dirty="0">
                <a:latin typeface="仿宋" pitchFamily="49" charset="-122"/>
                <a:ea typeface="仿宋" pitchFamily="49" charset="-122"/>
              </a:rPr>
              <a:t>表示为</a:t>
            </a:r>
            <a:r>
              <a:rPr lang="en-US" altLang="zh-CN" dirty="0" smtClean="0">
                <a:latin typeface="仿宋" pitchFamily="49" charset="-122"/>
                <a:ea typeface="仿宋" pitchFamily="49" charset="-122"/>
              </a:rPr>
              <a:t>OFF</a:t>
            </a:r>
            <a:endParaRPr lang="en-US" altLang="zh-CN" dirty="0">
              <a:latin typeface="仿宋" pitchFamily="49" charset="-122"/>
              <a:ea typeface="仿宋" pitchFamily="49" charset="-122"/>
            </a:endParaRPr>
          </a:p>
        </p:txBody>
      </p:sp>
      <p:sp>
        <p:nvSpPr>
          <p:cNvPr id="13" name="TextBox 12"/>
          <p:cNvSpPr txBox="1"/>
          <p:nvPr/>
        </p:nvSpPr>
        <p:spPr>
          <a:xfrm>
            <a:off x="8121961" y="3627260"/>
            <a:ext cx="3672408" cy="258532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zh-CN" altLang="en-US" dirty="0">
                <a:latin typeface="仿宋" pitchFamily="49" charset="-122"/>
                <a:ea typeface="仿宋" pitchFamily="49" charset="-122"/>
              </a:rPr>
              <a:t>开关状态状态指示灯：</a:t>
            </a:r>
            <a:endParaRPr lang="en-US" altLang="zh-CN" dirty="0">
              <a:latin typeface="仿宋" pitchFamily="49" charset="-122"/>
              <a:ea typeface="仿宋" pitchFamily="49" charset="-122"/>
            </a:endParaRPr>
          </a:p>
          <a:p>
            <a:r>
              <a:rPr lang="en-US" altLang="zh-CN" dirty="0" smtClean="0">
                <a:latin typeface="仿宋" pitchFamily="49" charset="-122"/>
                <a:ea typeface="仿宋" pitchFamily="49" charset="-122"/>
              </a:rPr>
              <a:t>Ⅰ</a:t>
            </a:r>
            <a:r>
              <a:rPr lang="zh-CN" altLang="en-US" dirty="0" smtClean="0">
                <a:latin typeface="仿宋" pitchFamily="49" charset="-122"/>
                <a:ea typeface="仿宋" pitchFamily="49" charset="-122"/>
              </a:rPr>
              <a:t>电源指示灯：</a:t>
            </a:r>
            <a:r>
              <a:rPr lang="zh-CN" altLang="en-US" dirty="0">
                <a:latin typeface="仿宋" pitchFamily="49" charset="-122"/>
                <a:ea typeface="仿宋" pitchFamily="49" charset="-122"/>
              </a:rPr>
              <a:t>常亮</a:t>
            </a:r>
            <a:r>
              <a:rPr lang="en-US" altLang="zh-CN" dirty="0">
                <a:latin typeface="仿宋" pitchFamily="49" charset="-122"/>
                <a:ea typeface="仿宋" pitchFamily="49" charset="-122"/>
              </a:rPr>
              <a:t>-</a:t>
            </a:r>
            <a:r>
              <a:rPr lang="zh-CN" altLang="en-US" dirty="0" smtClean="0">
                <a:latin typeface="仿宋" pitchFamily="49" charset="-122"/>
                <a:ea typeface="仿宋" pitchFamily="49" charset="-122"/>
              </a:rPr>
              <a:t>常用</a:t>
            </a:r>
            <a:r>
              <a:rPr lang="zh-CN" altLang="en-US" dirty="0">
                <a:latin typeface="仿宋" pitchFamily="49" charset="-122"/>
                <a:ea typeface="仿宋" pitchFamily="49" charset="-122"/>
              </a:rPr>
              <a:t>电源</a:t>
            </a:r>
            <a:r>
              <a:rPr lang="zh-CN" altLang="en-US" dirty="0" smtClean="0">
                <a:latin typeface="仿宋" pitchFamily="49" charset="-122"/>
                <a:ea typeface="仿宋" pitchFamily="49" charset="-122"/>
              </a:rPr>
              <a:t>正常，</a:t>
            </a:r>
            <a:r>
              <a:rPr lang="zh-CN" altLang="en-US" dirty="0">
                <a:latin typeface="仿宋" pitchFamily="49" charset="-122"/>
                <a:ea typeface="仿宋" pitchFamily="49" charset="-122"/>
              </a:rPr>
              <a:t>闪亮</a:t>
            </a:r>
            <a:r>
              <a:rPr lang="en-US" altLang="zh-CN" dirty="0">
                <a:latin typeface="仿宋" pitchFamily="49" charset="-122"/>
                <a:ea typeface="仿宋" pitchFamily="49" charset="-122"/>
              </a:rPr>
              <a:t>-</a:t>
            </a:r>
            <a:r>
              <a:rPr lang="zh-CN" altLang="en-US" dirty="0">
                <a:latin typeface="仿宋" pitchFamily="49" charset="-122"/>
                <a:ea typeface="仿宋" pitchFamily="49" charset="-122"/>
              </a:rPr>
              <a:t>常用电源</a:t>
            </a:r>
            <a:r>
              <a:rPr lang="zh-CN" altLang="en-US" dirty="0" smtClean="0">
                <a:latin typeface="仿宋" pitchFamily="49" charset="-122"/>
                <a:ea typeface="仿宋" pitchFamily="49" charset="-122"/>
              </a:rPr>
              <a:t>故障</a:t>
            </a:r>
            <a:endParaRPr lang="en-US" altLang="zh-CN" dirty="0" smtClean="0">
              <a:latin typeface="仿宋" pitchFamily="49" charset="-122"/>
              <a:ea typeface="仿宋" pitchFamily="49" charset="-122"/>
            </a:endParaRPr>
          </a:p>
          <a:p>
            <a:r>
              <a:rPr lang="en-US" altLang="zh-CN" dirty="0">
                <a:latin typeface="仿宋" pitchFamily="49" charset="-122"/>
                <a:ea typeface="仿宋" pitchFamily="49" charset="-122"/>
              </a:rPr>
              <a:t>Ⅱ</a:t>
            </a:r>
            <a:r>
              <a:rPr lang="zh-CN" altLang="en-US" dirty="0" smtClean="0">
                <a:latin typeface="仿宋" pitchFamily="49" charset="-122"/>
                <a:ea typeface="仿宋" pitchFamily="49" charset="-122"/>
              </a:rPr>
              <a:t>电源指示灯：</a:t>
            </a:r>
            <a:r>
              <a:rPr lang="zh-CN" altLang="en-US" dirty="0">
                <a:latin typeface="仿宋" pitchFamily="49" charset="-122"/>
                <a:ea typeface="仿宋" pitchFamily="49" charset="-122"/>
              </a:rPr>
              <a:t>常亮</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备用电源正常，</a:t>
            </a:r>
            <a:r>
              <a:rPr lang="zh-CN" altLang="en-US" dirty="0">
                <a:latin typeface="仿宋" pitchFamily="49" charset="-122"/>
                <a:ea typeface="仿宋" pitchFamily="49" charset="-122"/>
              </a:rPr>
              <a:t>闪亮</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备用</a:t>
            </a:r>
            <a:r>
              <a:rPr lang="zh-CN" altLang="en-US" dirty="0">
                <a:latin typeface="仿宋" pitchFamily="49" charset="-122"/>
                <a:ea typeface="仿宋" pitchFamily="49" charset="-122"/>
              </a:rPr>
              <a:t>电源</a:t>
            </a:r>
            <a:r>
              <a:rPr lang="zh-CN" altLang="en-US" dirty="0" smtClean="0">
                <a:latin typeface="仿宋" pitchFamily="49" charset="-122"/>
                <a:ea typeface="仿宋" pitchFamily="49" charset="-122"/>
              </a:rPr>
              <a:t>故障</a:t>
            </a:r>
            <a:endParaRPr lang="en-US" altLang="zh-CN" dirty="0">
              <a:latin typeface="仿宋" pitchFamily="49" charset="-122"/>
              <a:ea typeface="仿宋" pitchFamily="49" charset="-122"/>
            </a:endParaRPr>
          </a:p>
          <a:p>
            <a:r>
              <a:rPr lang="en-US" altLang="zh-CN" dirty="0" smtClean="0">
                <a:latin typeface="仿宋" pitchFamily="49" charset="-122"/>
                <a:ea typeface="仿宋" pitchFamily="49" charset="-122"/>
              </a:rPr>
              <a:t>Ⅰ</a:t>
            </a:r>
            <a:r>
              <a:rPr lang="zh-CN" altLang="en-US" dirty="0" smtClean="0">
                <a:latin typeface="仿宋" pitchFamily="49" charset="-122"/>
                <a:ea typeface="仿宋" pitchFamily="49" charset="-122"/>
              </a:rPr>
              <a:t>合闸指示灯：</a:t>
            </a:r>
            <a:r>
              <a:rPr lang="zh-CN" altLang="en-US" dirty="0">
                <a:latin typeface="仿宋" pitchFamily="49" charset="-122"/>
                <a:ea typeface="仿宋" pitchFamily="49" charset="-122"/>
              </a:rPr>
              <a:t>灯亮</a:t>
            </a:r>
            <a:r>
              <a:rPr lang="en-US" altLang="zh-CN" dirty="0">
                <a:latin typeface="仿宋" pitchFamily="49" charset="-122"/>
                <a:ea typeface="仿宋" pitchFamily="49" charset="-122"/>
              </a:rPr>
              <a:t>-</a:t>
            </a:r>
            <a:r>
              <a:rPr lang="zh-CN" altLang="en-US" dirty="0" smtClean="0">
                <a:latin typeface="仿宋" pitchFamily="49" charset="-122"/>
                <a:ea typeface="仿宋" pitchFamily="49" charset="-122"/>
              </a:rPr>
              <a:t>常用</a:t>
            </a:r>
            <a:r>
              <a:rPr lang="zh-CN" altLang="en-US" dirty="0">
                <a:latin typeface="仿宋" pitchFamily="49" charset="-122"/>
                <a:ea typeface="仿宋" pitchFamily="49" charset="-122"/>
              </a:rPr>
              <a:t>电源闭合</a:t>
            </a:r>
            <a:endParaRPr lang="en-US" altLang="zh-CN" dirty="0">
              <a:latin typeface="仿宋" pitchFamily="49" charset="-122"/>
              <a:ea typeface="仿宋" pitchFamily="49" charset="-122"/>
            </a:endParaRPr>
          </a:p>
          <a:p>
            <a:r>
              <a:rPr lang="en-US" altLang="zh-CN" dirty="0" smtClean="0">
                <a:latin typeface="仿宋" pitchFamily="49" charset="-122"/>
                <a:ea typeface="仿宋" pitchFamily="49" charset="-122"/>
              </a:rPr>
              <a:t>Ⅱ</a:t>
            </a:r>
            <a:r>
              <a:rPr lang="zh-CN" altLang="en-US" dirty="0" smtClean="0">
                <a:latin typeface="仿宋" pitchFamily="49" charset="-122"/>
                <a:ea typeface="仿宋" pitchFamily="49" charset="-122"/>
              </a:rPr>
              <a:t>合闸指示灯：</a:t>
            </a:r>
            <a:r>
              <a:rPr lang="zh-CN" altLang="en-US" dirty="0">
                <a:latin typeface="仿宋" pitchFamily="49" charset="-122"/>
                <a:ea typeface="仿宋" pitchFamily="49" charset="-122"/>
              </a:rPr>
              <a:t>灯亮</a:t>
            </a:r>
            <a:r>
              <a:rPr lang="en-US" altLang="zh-CN" dirty="0" smtClean="0">
                <a:latin typeface="仿宋" pitchFamily="49" charset="-122"/>
                <a:ea typeface="仿宋" pitchFamily="49" charset="-122"/>
              </a:rPr>
              <a:t>-</a:t>
            </a:r>
            <a:r>
              <a:rPr lang="zh-CN" altLang="en-US" dirty="0" smtClean="0">
                <a:latin typeface="仿宋" pitchFamily="49" charset="-122"/>
                <a:ea typeface="仿宋" pitchFamily="49" charset="-122"/>
              </a:rPr>
              <a:t>备用电源闭合</a:t>
            </a:r>
            <a:endParaRPr lang="zh-CN" altLang="en-US" dirty="0">
              <a:latin typeface="仿宋" pitchFamily="49" charset="-122"/>
              <a:ea typeface="仿宋" pitchFamily="49" charset="-122"/>
            </a:endParaRPr>
          </a:p>
        </p:txBody>
      </p:sp>
      <p:cxnSp>
        <p:nvCxnSpPr>
          <p:cNvPr id="17" name="直接箭头连接符 16"/>
          <p:cNvCxnSpPr>
            <a:stCxn id="11" idx="3"/>
            <a:endCxn id="6" idx="1"/>
          </p:cNvCxnSpPr>
          <p:nvPr/>
        </p:nvCxnSpPr>
        <p:spPr>
          <a:xfrm flipV="1">
            <a:off x="4194922" y="4107449"/>
            <a:ext cx="783206" cy="53374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8" name="矩形 17"/>
          <p:cNvSpPr/>
          <p:nvPr/>
        </p:nvSpPr>
        <p:spPr>
          <a:xfrm>
            <a:off x="9573953" y="2283516"/>
            <a:ext cx="72008" cy="216024"/>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9573953" y="2355524"/>
            <a:ext cx="720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573953" y="2571548"/>
            <a:ext cx="72008" cy="216024"/>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p:nvPr/>
        </p:nvCxnSpPr>
        <p:spPr>
          <a:xfrm>
            <a:off x="9573953" y="2718615"/>
            <a:ext cx="7200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12" idx="1"/>
          </p:cNvCxnSpPr>
          <p:nvPr/>
        </p:nvCxnSpPr>
        <p:spPr>
          <a:xfrm flipH="1">
            <a:off x="7282388" y="2385141"/>
            <a:ext cx="779397" cy="618455"/>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26" name="直接箭头连接符 25"/>
          <p:cNvCxnSpPr/>
          <p:nvPr/>
        </p:nvCxnSpPr>
        <p:spPr>
          <a:xfrm flipH="1">
            <a:off x="7373426" y="4864140"/>
            <a:ext cx="748536" cy="51572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TextBox 29"/>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WATSNB32/4</a:t>
            </a:r>
            <a:endParaRPr lang="zh-CN" altLang="en-US" sz="2400" b="1" dirty="0">
              <a:solidFill>
                <a:schemeClr val="accent1"/>
              </a:solidFill>
              <a:latin typeface="+mn-ea"/>
            </a:endParaRPr>
          </a:p>
        </p:txBody>
      </p:sp>
    </p:spTree>
    <p:extLst>
      <p:ext uri="{BB962C8B-B14F-4D97-AF65-F5344CB8AC3E}">
        <p14:creationId xmlns:p14="http://schemas.microsoft.com/office/powerpoint/2010/main" val="39628480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90</a:t>
            </a:fld>
            <a:endParaRPr lang="zh-CN" altLang="en-US" dirty="0"/>
          </a:p>
        </p:txBody>
      </p:sp>
      <p:sp>
        <p:nvSpPr>
          <p:cNvPr id="3" name="TextBox 2"/>
          <p:cNvSpPr txBox="1"/>
          <p:nvPr/>
        </p:nvSpPr>
        <p:spPr>
          <a:xfrm>
            <a:off x="1055440" y="1268759"/>
            <a:ext cx="10225136" cy="470898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50000"/>
              </a:lnSpc>
            </a:pPr>
            <a:r>
              <a:rPr lang="en-US" altLang="zh-CN" sz="2000" b="1" dirty="0" smtClean="0">
                <a:latin typeface="仿宋" pitchFamily="49" charset="-122"/>
                <a:ea typeface="仿宋" pitchFamily="49" charset="-122"/>
              </a:rPr>
              <a:t>A-5</a:t>
            </a:r>
            <a:r>
              <a:rPr lang="zh-CN" altLang="en-US" sz="2000" b="1" dirty="0" smtClean="0">
                <a:latin typeface="仿宋" pitchFamily="49" charset="-122"/>
                <a:ea typeface="仿宋" pitchFamily="49" charset="-122"/>
              </a:rPr>
              <a:t>数据中心机房精密空调</a:t>
            </a:r>
            <a:r>
              <a:rPr lang="en-US" altLang="zh-CN" sz="2000" b="1" dirty="0" smtClean="0">
                <a:latin typeface="仿宋" pitchFamily="49" charset="-122"/>
                <a:ea typeface="仿宋" pitchFamily="49" charset="-122"/>
              </a:rPr>
              <a:t>ATS</a:t>
            </a:r>
            <a:r>
              <a:rPr lang="zh-CN" altLang="en-US" sz="2000" b="1" dirty="0" smtClean="0">
                <a:latin typeface="仿宋" pitchFamily="49" charset="-122"/>
                <a:ea typeface="仿宋" pitchFamily="49" charset="-122"/>
              </a:rPr>
              <a:t>设置规则</a:t>
            </a:r>
            <a:endParaRPr lang="en-US" altLang="zh-CN" sz="2000" b="1" dirty="0" smtClean="0">
              <a:latin typeface="仿宋" pitchFamily="49" charset="-122"/>
              <a:ea typeface="仿宋" pitchFamily="49" charset="-122"/>
            </a:endParaRPr>
          </a:p>
          <a:p>
            <a:pPr marL="342900" indent="-342900">
              <a:lnSpc>
                <a:spcPct val="150000"/>
              </a:lnSpc>
              <a:buFont typeface="Arial" pitchFamily="34" charset="0"/>
              <a:buChar char="•"/>
            </a:pPr>
            <a:r>
              <a:rPr lang="en-US" altLang="zh-CN" sz="2000" dirty="0" smtClean="0">
                <a:latin typeface="仿宋" pitchFamily="49" charset="-122"/>
                <a:ea typeface="仿宋" pitchFamily="49" charset="-122"/>
              </a:rPr>
              <a:t>M1\M2\M4</a:t>
            </a:r>
            <a:r>
              <a:rPr lang="zh-CN" altLang="en-US" sz="2000" dirty="0" smtClean="0">
                <a:latin typeface="仿宋" pitchFamily="49" charset="-122"/>
                <a:ea typeface="仿宋" pitchFamily="49" charset="-122"/>
              </a:rPr>
              <a:t>模组单号（</a:t>
            </a:r>
            <a:r>
              <a:rPr lang="en-US" altLang="zh-CN" sz="2000" dirty="0">
                <a:latin typeface="仿宋" pitchFamily="49" charset="-122"/>
                <a:ea typeface="仿宋" pitchFamily="49" charset="-122"/>
              </a:rPr>
              <a:t>1</a:t>
            </a:r>
            <a:r>
              <a:rPr lang="zh-CN" altLang="en-US" sz="2000" dirty="0">
                <a:latin typeface="仿宋" pitchFamily="49" charset="-122"/>
                <a:ea typeface="仿宋" pitchFamily="49" charset="-122"/>
              </a:rPr>
              <a:t>、</a:t>
            </a:r>
            <a:r>
              <a:rPr lang="en-US" altLang="zh-CN" sz="2000" dirty="0">
                <a:latin typeface="仿宋" pitchFamily="49" charset="-122"/>
                <a:ea typeface="仿宋" pitchFamily="49" charset="-122"/>
              </a:rPr>
              <a:t>3</a:t>
            </a:r>
            <a:r>
              <a:rPr lang="zh-CN" altLang="en-US" sz="2000" dirty="0">
                <a:latin typeface="仿宋" pitchFamily="49" charset="-122"/>
                <a:ea typeface="仿宋" pitchFamily="49" charset="-122"/>
              </a:rPr>
              <a:t>、</a:t>
            </a:r>
            <a:r>
              <a:rPr lang="en-US" altLang="zh-CN" sz="2000" dirty="0">
                <a:latin typeface="仿宋" pitchFamily="49" charset="-122"/>
                <a:ea typeface="仿宋" pitchFamily="49" charset="-122"/>
              </a:rPr>
              <a:t>5</a:t>
            </a:r>
            <a:r>
              <a:rPr lang="zh-CN" altLang="en-US" sz="2000" dirty="0">
                <a:latin typeface="仿宋" pitchFamily="49" charset="-122"/>
                <a:ea typeface="仿宋" pitchFamily="49" charset="-122"/>
              </a:rPr>
              <a:t>、</a:t>
            </a:r>
            <a:r>
              <a:rPr lang="en-US" altLang="zh-CN" sz="2000" dirty="0">
                <a:latin typeface="仿宋" pitchFamily="49" charset="-122"/>
                <a:ea typeface="仿宋" pitchFamily="49" charset="-122"/>
              </a:rPr>
              <a:t>7</a:t>
            </a:r>
            <a:r>
              <a:rPr lang="zh-CN" altLang="en-US" sz="2000" dirty="0" smtClean="0">
                <a:latin typeface="仿宋" pitchFamily="49" charset="-122"/>
                <a:ea typeface="仿宋" pitchFamily="49" charset="-122"/>
              </a:rPr>
              <a:t>）空调工作状态设置为自投自复，市电电源为空调提供主用电源</a:t>
            </a:r>
            <a:r>
              <a:rPr lang="en-US" altLang="zh-CN" sz="2000" dirty="0" smtClean="0">
                <a:latin typeface="仿宋" pitchFamily="49" charset="-122"/>
                <a:ea typeface="仿宋" pitchFamily="49" charset="-122"/>
              </a:rPr>
              <a:t>,UPS</a:t>
            </a:r>
            <a:r>
              <a:rPr lang="zh-CN" altLang="en-US" sz="2000" dirty="0">
                <a:latin typeface="仿宋" pitchFamily="49" charset="-122"/>
                <a:ea typeface="仿宋" pitchFamily="49" charset="-122"/>
              </a:rPr>
              <a:t>电源为空调</a:t>
            </a:r>
            <a:r>
              <a:rPr lang="zh-CN" altLang="en-US" sz="2000" dirty="0" smtClean="0">
                <a:latin typeface="仿宋" pitchFamily="49" charset="-122"/>
                <a:ea typeface="仿宋" pitchFamily="49" charset="-122"/>
              </a:rPr>
              <a:t>提供备用电源，其中</a:t>
            </a:r>
            <a:r>
              <a:rPr lang="en-US" altLang="zh-CN" sz="2000" dirty="0" smtClean="0">
                <a:latin typeface="仿宋" pitchFamily="49" charset="-122"/>
                <a:ea typeface="仿宋" pitchFamily="49" charset="-122"/>
              </a:rPr>
              <a:t>1</a:t>
            </a:r>
            <a:r>
              <a:rPr lang="zh-CN" altLang="en-US" sz="2000" dirty="0" smtClean="0">
                <a:latin typeface="仿宋" pitchFamily="49" charset="-122"/>
                <a:ea typeface="仿宋" pitchFamily="49" charset="-122"/>
              </a:rPr>
              <a:t>、</a:t>
            </a:r>
            <a:r>
              <a:rPr lang="en-US" altLang="zh-CN" sz="2000" dirty="0" smtClean="0">
                <a:latin typeface="仿宋" pitchFamily="49" charset="-122"/>
                <a:ea typeface="仿宋" pitchFamily="49" charset="-122"/>
              </a:rPr>
              <a:t>7</a:t>
            </a:r>
            <a:r>
              <a:rPr lang="zh-CN" altLang="en-US" sz="2000" dirty="0" smtClean="0">
                <a:latin typeface="仿宋" pitchFamily="49" charset="-122"/>
                <a:ea typeface="仿宋" pitchFamily="49" charset="-122"/>
              </a:rPr>
              <a:t>号空调转换返回延时设置为</a:t>
            </a:r>
            <a:r>
              <a:rPr lang="en-US" altLang="zh-CN" sz="2000" dirty="0" smtClean="0">
                <a:latin typeface="仿宋" pitchFamily="49" charset="-122"/>
                <a:ea typeface="仿宋" pitchFamily="49" charset="-122"/>
              </a:rPr>
              <a:t>5S</a:t>
            </a:r>
            <a:r>
              <a:rPr lang="zh-CN" altLang="en-US" sz="2000" dirty="0" smtClean="0">
                <a:latin typeface="仿宋" pitchFamily="49" charset="-122"/>
                <a:ea typeface="仿宋" pitchFamily="49" charset="-122"/>
              </a:rPr>
              <a:t>，其他空调</a:t>
            </a:r>
            <a:r>
              <a:rPr lang="zh-CN" altLang="en-US" sz="2000" dirty="0">
                <a:latin typeface="仿宋" pitchFamily="49" charset="-122"/>
                <a:ea typeface="仿宋" pitchFamily="49" charset="-122"/>
              </a:rPr>
              <a:t>转换返回延时</a:t>
            </a:r>
            <a:r>
              <a:rPr lang="zh-CN" altLang="en-US" sz="2000" dirty="0" smtClean="0">
                <a:latin typeface="仿宋" pitchFamily="49" charset="-122"/>
                <a:ea typeface="仿宋" pitchFamily="49" charset="-122"/>
              </a:rPr>
              <a:t>均设置为</a:t>
            </a:r>
            <a:r>
              <a:rPr lang="en-US" altLang="zh-CN" sz="2000" dirty="0" smtClean="0">
                <a:latin typeface="仿宋" pitchFamily="49" charset="-122"/>
                <a:ea typeface="仿宋" pitchFamily="49" charset="-122"/>
              </a:rPr>
              <a:t>0S</a:t>
            </a:r>
            <a:r>
              <a:rPr lang="zh-CN" altLang="en-US" sz="2000" dirty="0" smtClean="0">
                <a:latin typeface="仿宋" pitchFamily="49" charset="-122"/>
                <a:ea typeface="仿宋" pitchFamily="49" charset="-122"/>
              </a:rPr>
              <a:t>。</a:t>
            </a:r>
            <a:r>
              <a:rPr lang="en-US" altLang="zh-CN" sz="2000" dirty="0">
                <a:latin typeface="仿宋" pitchFamily="49" charset="-122"/>
                <a:ea typeface="仿宋" pitchFamily="49" charset="-122"/>
              </a:rPr>
              <a:t> M1\M2\M4</a:t>
            </a:r>
            <a:r>
              <a:rPr lang="zh-CN" altLang="en-US" sz="2000" dirty="0">
                <a:latin typeface="仿宋" pitchFamily="49" charset="-122"/>
                <a:ea typeface="仿宋" pitchFamily="49" charset="-122"/>
              </a:rPr>
              <a:t>模组</a:t>
            </a:r>
            <a:r>
              <a:rPr lang="zh-CN" altLang="en-US" sz="2000" dirty="0" smtClean="0">
                <a:latin typeface="仿宋" pitchFamily="49" charset="-122"/>
                <a:ea typeface="仿宋" pitchFamily="49" charset="-122"/>
              </a:rPr>
              <a:t>双号空调（</a:t>
            </a:r>
            <a:r>
              <a:rPr lang="en-US" altLang="zh-CN" sz="2000" dirty="0" smtClean="0">
                <a:latin typeface="仿宋" pitchFamily="49" charset="-122"/>
                <a:ea typeface="仿宋" pitchFamily="49" charset="-122"/>
              </a:rPr>
              <a:t>2</a:t>
            </a:r>
            <a:r>
              <a:rPr lang="zh-CN" altLang="en-US" sz="2000" dirty="0" smtClean="0">
                <a:latin typeface="仿宋" pitchFamily="49" charset="-122"/>
                <a:ea typeface="仿宋" pitchFamily="49" charset="-122"/>
              </a:rPr>
              <a:t>、</a:t>
            </a:r>
            <a:r>
              <a:rPr lang="en-US" altLang="zh-CN" sz="2000" dirty="0" smtClean="0">
                <a:latin typeface="仿宋" pitchFamily="49" charset="-122"/>
                <a:ea typeface="仿宋" pitchFamily="49" charset="-122"/>
              </a:rPr>
              <a:t>4</a:t>
            </a:r>
            <a:r>
              <a:rPr lang="zh-CN" altLang="en-US" sz="2000" dirty="0" smtClean="0">
                <a:latin typeface="仿宋" pitchFamily="49" charset="-122"/>
                <a:ea typeface="仿宋" pitchFamily="49" charset="-122"/>
              </a:rPr>
              <a:t>、</a:t>
            </a:r>
            <a:r>
              <a:rPr lang="en-US" altLang="zh-CN" sz="2000" dirty="0" smtClean="0">
                <a:latin typeface="仿宋" pitchFamily="49" charset="-122"/>
                <a:ea typeface="仿宋" pitchFamily="49" charset="-122"/>
              </a:rPr>
              <a:t>6</a:t>
            </a:r>
            <a:r>
              <a:rPr lang="zh-CN" altLang="en-US" sz="2000" dirty="0" smtClean="0">
                <a:latin typeface="仿宋" pitchFamily="49" charset="-122"/>
                <a:ea typeface="仿宋" pitchFamily="49" charset="-122"/>
              </a:rPr>
              <a:t>）</a:t>
            </a:r>
            <a:r>
              <a:rPr lang="zh-CN" altLang="en-US" sz="2000" dirty="0">
                <a:latin typeface="仿宋" pitchFamily="49" charset="-122"/>
                <a:ea typeface="仿宋" pitchFamily="49" charset="-122"/>
              </a:rPr>
              <a:t>空调工作状态设置</a:t>
            </a:r>
            <a:r>
              <a:rPr lang="zh-CN" altLang="en-US" sz="2000" dirty="0" smtClean="0">
                <a:latin typeface="仿宋" pitchFamily="49" charset="-122"/>
                <a:ea typeface="仿宋" pitchFamily="49" charset="-122"/>
              </a:rPr>
              <a:t>为互为备用，</a:t>
            </a:r>
            <a:r>
              <a:rPr lang="en-US" altLang="zh-CN" sz="2000" dirty="0" smtClean="0">
                <a:latin typeface="仿宋" pitchFamily="49" charset="-122"/>
                <a:ea typeface="仿宋" pitchFamily="49" charset="-122"/>
              </a:rPr>
              <a:t>UPS</a:t>
            </a:r>
            <a:r>
              <a:rPr lang="zh-CN" altLang="en-US" sz="2000" dirty="0" smtClean="0">
                <a:latin typeface="仿宋" pitchFamily="49" charset="-122"/>
                <a:ea typeface="仿宋" pitchFamily="49" charset="-122"/>
              </a:rPr>
              <a:t>电源</a:t>
            </a:r>
            <a:r>
              <a:rPr lang="zh-CN" altLang="en-US" sz="2000" dirty="0">
                <a:latin typeface="仿宋" pitchFamily="49" charset="-122"/>
                <a:ea typeface="仿宋" pitchFamily="49" charset="-122"/>
              </a:rPr>
              <a:t>为空调提供主用电源</a:t>
            </a:r>
            <a:r>
              <a:rPr lang="en-US" altLang="zh-CN" sz="2000" dirty="0" smtClean="0">
                <a:latin typeface="仿宋" pitchFamily="49" charset="-122"/>
                <a:ea typeface="仿宋" pitchFamily="49" charset="-122"/>
              </a:rPr>
              <a:t>,</a:t>
            </a:r>
            <a:r>
              <a:rPr lang="zh-CN" altLang="en-US" sz="2000" dirty="0" smtClean="0">
                <a:latin typeface="仿宋" pitchFamily="49" charset="-122"/>
                <a:ea typeface="仿宋" pitchFamily="49" charset="-122"/>
              </a:rPr>
              <a:t>市电电源</a:t>
            </a:r>
            <a:r>
              <a:rPr lang="zh-CN" altLang="en-US" sz="2000" dirty="0">
                <a:latin typeface="仿宋" pitchFamily="49" charset="-122"/>
                <a:ea typeface="仿宋" pitchFamily="49" charset="-122"/>
              </a:rPr>
              <a:t>为空调提供备用电源</a:t>
            </a:r>
            <a:r>
              <a:rPr lang="zh-CN" altLang="en-US" sz="2000" dirty="0" smtClean="0">
                <a:latin typeface="仿宋" pitchFamily="49" charset="-122"/>
                <a:ea typeface="仿宋" pitchFamily="49" charset="-122"/>
              </a:rPr>
              <a:t>，</a:t>
            </a:r>
            <a:r>
              <a:rPr lang="zh-CN" altLang="en-US" sz="2000" dirty="0">
                <a:latin typeface="仿宋" pitchFamily="49" charset="-122"/>
                <a:ea typeface="仿宋" pitchFamily="49" charset="-122"/>
              </a:rPr>
              <a:t>转换返回延时均设置为</a:t>
            </a:r>
            <a:r>
              <a:rPr lang="en-US" altLang="zh-CN" sz="2000" dirty="0">
                <a:latin typeface="仿宋" pitchFamily="49" charset="-122"/>
                <a:ea typeface="仿宋" pitchFamily="49" charset="-122"/>
              </a:rPr>
              <a:t>0S</a:t>
            </a:r>
            <a:r>
              <a:rPr lang="zh-CN" altLang="en-US" sz="2000" dirty="0">
                <a:latin typeface="仿宋" pitchFamily="49" charset="-122"/>
                <a:ea typeface="仿宋" pitchFamily="49" charset="-122"/>
              </a:rPr>
              <a:t>。</a:t>
            </a:r>
            <a:r>
              <a:rPr lang="en-US" altLang="zh-CN" sz="2000" dirty="0">
                <a:latin typeface="仿宋" pitchFamily="49" charset="-122"/>
                <a:ea typeface="仿宋" pitchFamily="49" charset="-122"/>
              </a:rPr>
              <a:t> </a:t>
            </a:r>
            <a:endParaRPr lang="en-US" altLang="zh-CN" sz="2000" dirty="0" smtClean="0">
              <a:latin typeface="仿宋" pitchFamily="49" charset="-122"/>
              <a:ea typeface="仿宋" pitchFamily="49" charset="-122"/>
            </a:endParaRPr>
          </a:p>
          <a:p>
            <a:pPr marL="342900" indent="-342900">
              <a:lnSpc>
                <a:spcPct val="150000"/>
              </a:lnSpc>
              <a:buFont typeface="Arial" pitchFamily="34" charset="0"/>
              <a:buChar char="•"/>
            </a:pPr>
            <a:r>
              <a:rPr lang="en-US" altLang="zh-CN" sz="2000" dirty="0" smtClean="0">
                <a:latin typeface="仿宋" pitchFamily="49" charset="-122"/>
                <a:ea typeface="仿宋" pitchFamily="49" charset="-122"/>
              </a:rPr>
              <a:t>M5</a:t>
            </a:r>
            <a:r>
              <a:rPr lang="zh-CN" altLang="en-US" sz="2000" dirty="0" smtClean="0">
                <a:latin typeface="仿宋" pitchFamily="49" charset="-122"/>
                <a:ea typeface="仿宋" pitchFamily="49" charset="-122"/>
              </a:rPr>
              <a:t>模组</a:t>
            </a:r>
            <a:r>
              <a:rPr lang="en-US" altLang="zh-CN" sz="2000" dirty="0" smtClean="0">
                <a:latin typeface="仿宋" pitchFamily="49" charset="-122"/>
                <a:ea typeface="仿宋" pitchFamily="49" charset="-122"/>
              </a:rPr>
              <a:t>101</a:t>
            </a:r>
            <a:r>
              <a:rPr lang="zh-CN" altLang="en-US" sz="2000" dirty="0" smtClean="0">
                <a:latin typeface="仿宋" pitchFamily="49" charset="-122"/>
                <a:ea typeface="仿宋" pitchFamily="49" charset="-122"/>
              </a:rPr>
              <a:t>机房</a:t>
            </a:r>
            <a:r>
              <a:rPr lang="zh-CN" altLang="en-US" sz="2000" dirty="0">
                <a:latin typeface="仿宋" pitchFamily="49" charset="-122"/>
                <a:ea typeface="仿宋" pitchFamily="49" charset="-122"/>
              </a:rPr>
              <a:t>空调工作状态设置为互为备用，</a:t>
            </a:r>
            <a:r>
              <a:rPr lang="en-US" altLang="zh-CN" sz="2000" dirty="0">
                <a:latin typeface="仿宋" pitchFamily="49" charset="-122"/>
                <a:ea typeface="仿宋" pitchFamily="49" charset="-122"/>
              </a:rPr>
              <a:t>UPS</a:t>
            </a:r>
            <a:r>
              <a:rPr lang="zh-CN" altLang="en-US" sz="2000" dirty="0">
                <a:latin typeface="仿宋" pitchFamily="49" charset="-122"/>
                <a:ea typeface="仿宋" pitchFamily="49" charset="-122"/>
              </a:rPr>
              <a:t>电源为空调提供主用电源</a:t>
            </a:r>
            <a:r>
              <a:rPr lang="en-US" altLang="zh-CN" sz="2000" dirty="0">
                <a:latin typeface="仿宋" pitchFamily="49" charset="-122"/>
                <a:ea typeface="仿宋" pitchFamily="49" charset="-122"/>
              </a:rPr>
              <a:t>,</a:t>
            </a:r>
            <a:r>
              <a:rPr lang="zh-CN" altLang="en-US" sz="2000" dirty="0">
                <a:latin typeface="仿宋" pitchFamily="49" charset="-122"/>
                <a:ea typeface="仿宋" pitchFamily="49" charset="-122"/>
              </a:rPr>
              <a:t>市电电源为空调提供备用电源，转换返回延时均设置为</a:t>
            </a:r>
            <a:r>
              <a:rPr lang="en-US" altLang="zh-CN" sz="2000" dirty="0">
                <a:latin typeface="仿宋" pitchFamily="49" charset="-122"/>
                <a:ea typeface="仿宋" pitchFamily="49" charset="-122"/>
              </a:rPr>
              <a:t>0S</a:t>
            </a:r>
            <a:r>
              <a:rPr lang="zh-CN" altLang="en-US" sz="2000" dirty="0" smtClean="0">
                <a:latin typeface="仿宋" pitchFamily="49" charset="-122"/>
                <a:ea typeface="仿宋" pitchFamily="49" charset="-122"/>
              </a:rPr>
              <a:t>。</a:t>
            </a:r>
            <a:r>
              <a:rPr lang="en-US" altLang="zh-CN" sz="2000" dirty="0">
                <a:latin typeface="仿宋" pitchFamily="49" charset="-122"/>
                <a:ea typeface="仿宋" pitchFamily="49" charset="-122"/>
              </a:rPr>
              <a:t> M5</a:t>
            </a:r>
            <a:r>
              <a:rPr lang="zh-CN" altLang="en-US" sz="2000" dirty="0">
                <a:latin typeface="仿宋" pitchFamily="49" charset="-122"/>
                <a:ea typeface="仿宋" pitchFamily="49" charset="-122"/>
              </a:rPr>
              <a:t>模</a:t>
            </a:r>
            <a:r>
              <a:rPr lang="zh-CN" altLang="en-US" sz="2000" dirty="0" smtClean="0">
                <a:latin typeface="仿宋" pitchFamily="49" charset="-122"/>
                <a:ea typeface="仿宋" pitchFamily="49" charset="-122"/>
              </a:rPr>
              <a:t>组其他机房空调</a:t>
            </a:r>
            <a:r>
              <a:rPr lang="zh-CN" altLang="en-US" sz="2000" dirty="0">
                <a:latin typeface="仿宋" pitchFamily="49" charset="-122"/>
                <a:ea typeface="仿宋" pitchFamily="49" charset="-122"/>
              </a:rPr>
              <a:t>工作状态设置为自投自复，市电电源为空调提供主用电源</a:t>
            </a:r>
            <a:r>
              <a:rPr lang="en-US" altLang="zh-CN" sz="2000" dirty="0">
                <a:latin typeface="仿宋" pitchFamily="49" charset="-122"/>
                <a:ea typeface="仿宋" pitchFamily="49" charset="-122"/>
              </a:rPr>
              <a:t>,UPS</a:t>
            </a:r>
            <a:r>
              <a:rPr lang="zh-CN" altLang="en-US" sz="2000" dirty="0">
                <a:latin typeface="仿宋" pitchFamily="49" charset="-122"/>
                <a:ea typeface="仿宋" pitchFamily="49" charset="-122"/>
              </a:rPr>
              <a:t>电源为空调提供备用电源</a:t>
            </a:r>
            <a:r>
              <a:rPr lang="zh-CN" altLang="en-US" sz="2000" dirty="0" smtClean="0">
                <a:latin typeface="仿宋" pitchFamily="49" charset="-122"/>
                <a:ea typeface="仿宋" pitchFamily="49" charset="-122"/>
              </a:rPr>
              <a:t>，</a:t>
            </a:r>
            <a:r>
              <a:rPr lang="zh-CN" altLang="en-US" sz="2000" dirty="0">
                <a:latin typeface="仿宋" pitchFamily="49" charset="-122"/>
                <a:ea typeface="仿宋" pitchFamily="49" charset="-122"/>
              </a:rPr>
              <a:t>转换返回延时均设置为</a:t>
            </a:r>
            <a:r>
              <a:rPr lang="en-US" altLang="zh-CN" sz="2000" dirty="0">
                <a:latin typeface="仿宋" pitchFamily="49" charset="-122"/>
                <a:ea typeface="仿宋" pitchFamily="49" charset="-122"/>
              </a:rPr>
              <a:t>0S</a:t>
            </a:r>
            <a:r>
              <a:rPr lang="zh-CN" altLang="en-US" sz="2000" dirty="0">
                <a:latin typeface="仿宋" pitchFamily="49" charset="-122"/>
                <a:ea typeface="仿宋" pitchFamily="49" charset="-122"/>
              </a:rPr>
              <a:t>。</a:t>
            </a:r>
            <a:r>
              <a:rPr lang="en-US" altLang="zh-CN" sz="2000" dirty="0">
                <a:latin typeface="仿宋" pitchFamily="49" charset="-122"/>
                <a:ea typeface="仿宋" pitchFamily="49" charset="-122"/>
              </a:rPr>
              <a:t> </a:t>
            </a:r>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mn-ea"/>
              </a:rPr>
              <a:t>施耐德</a:t>
            </a:r>
            <a:r>
              <a:rPr lang="en-US" altLang="zh-CN" sz="2400" b="1" dirty="0" smtClean="0">
                <a:solidFill>
                  <a:schemeClr val="accent1"/>
                </a:solidFill>
                <a:latin typeface="+mn-ea"/>
              </a:rPr>
              <a:t>WATSNB32/4</a:t>
            </a:r>
            <a:endParaRPr lang="zh-CN" altLang="en-US" sz="2400" b="1" dirty="0">
              <a:solidFill>
                <a:schemeClr val="accent1"/>
              </a:solidFill>
              <a:latin typeface="+mn-ea"/>
            </a:endParaRPr>
          </a:p>
        </p:txBody>
      </p:sp>
    </p:spTree>
    <p:extLst>
      <p:ext uri="{BB962C8B-B14F-4D97-AF65-F5344CB8AC3E}">
        <p14:creationId xmlns:p14="http://schemas.microsoft.com/office/powerpoint/2010/main" val="222369298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1287</TotalTime>
  <Words>5241</Words>
  <Application>Microsoft Office PowerPoint</Application>
  <PresentationFormat>自定义</PresentationFormat>
  <Paragraphs>843</Paragraphs>
  <Slides>92</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92</vt:i4>
      </vt:variant>
    </vt:vector>
  </HeadingPairs>
  <TitlesOfParts>
    <vt:vector size="103" baseType="lpstr">
      <vt:lpstr>Arial</vt:lpstr>
      <vt:lpstr>宋体</vt:lpstr>
      <vt:lpstr>新宋体</vt:lpstr>
      <vt:lpstr>Impact</vt:lpstr>
      <vt:lpstr>华文仿宋</vt:lpstr>
      <vt:lpstr>Calibri</vt:lpstr>
      <vt:lpstr>Copperplate Gothic Bold</vt:lpstr>
      <vt:lpstr>微软雅黑</vt:lpstr>
      <vt:lpstr>仿宋</vt:lpstr>
      <vt:lpstr>华康俪金黑W8</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AutoBVT</cp:lastModifiedBy>
  <cp:revision>566</cp:revision>
  <dcterms:created xsi:type="dcterms:W3CDTF">2014-01-11T15:22:00Z</dcterms:created>
  <dcterms:modified xsi:type="dcterms:W3CDTF">2019-06-13T06:35:26Z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